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11" r:id="rId3"/>
    <p:sldId id="310" r:id="rId4"/>
    <p:sldId id="340" r:id="rId5"/>
    <p:sldId id="341" r:id="rId6"/>
    <p:sldId id="314" r:id="rId7"/>
    <p:sldId id="313" r:id="rId8"/>
    <p:sldId id="342" r:id="rId9"/>
    <p:sldId id="315" r:id="rId10"/>
    <p:sldId id="317" r:id="rId11"/>
    <p:sldId id="344" r:id="rId12"/>
    <p:sldId id="343" r:id="rId13"/>
    <p:sldId id="316" r:id="rId14"/>
    <p:sldId id="335" r:id="rId15"/>
    <p:sldId id="336" r:id="rId16"/>
    <p:sldId id="338" r:id="rId17"/>
    <p:sldId id="321" r:id="rId18"/>
    <p:sldId id="322" r:id="rId19"/>
    <p:sldId id="323" r:id="rId20"/>
    <p:sldId id="339" r:id="rId21"/>
    <p:sldId id="325" r:id="rId22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74"/>
    <a:srgbClr val="3EAF79"/>
    <a:srgbClr val="D8222C"/>
    <a:srgbClr val="FF0016"/>
    <a:srgbClr val="003096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4" autoAdjust="0"/>
    <p:restoredTop sz="94646" autoAdjust="0"/>
  </p:normalViewPr>
  <p:slideViewPr>
    <p:cSldViewPr snapToGrid="0">
      <p:cViewPr varScale="1">
        <p:scale>
          <a:sx n="35" d="100"/>
          <a:sy n="35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26.11.2020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84923"/>
            <a:ext cx="2386994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26.11.2020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679210"/>
            <a:ext cx="2386994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63" r:id="rId17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0156" y="4195526"/>
            <a:ext cx="22209443" cy="5047536"/>
          </a:xfrm>
        </p:spPr>
        <p:txBody>
          <a:bodyPr/>
          <a:lstStyle/>
          <a:p>
            <a:r>
              <a:rPr lang="bg-BG" sz="8400" cap="all" dirty="0"/>
              <a:t>интегрирани мерки в подкрепа на ромското </a:t>
            </a:r>
            <a:r>
              <a:rPr lang="bg-BG" sz="8400" cap="all" dirty="0" smtClean="0"/>
              <a:t>включване</a:t>
            </a:r>
            <a:br>
              <a:rPr lang="bg-BG" sz="8400" cap="all" dirty="0" smtClean="0"/>
            </a:br>
            <a:r>
              <a:rPr lang="bg-BG" cap="all" dirty="0" smtClean="0"/>
              <a:t/>
            </a:r>
            <a:br>
              <a:rPr lang="bg-BG" cap="all" dirty="0" smtClean="0"/>
            </a:br>
            <a:r>
              <a:rPr lang="bg-BG" cap="all" dirty="0" smtClean="0"/>
              <a:t>основни положения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</p:spPr>
        <p:txBody>
          <a:bodyPr/>
          <a:lstStyle/>
          <a:p>
            <a:r>
              <a:rPr lang="bg-BG" dirty="0"/>
              <a:t>2</a:t>
            </a:r>
            <a:r>
              <a:rPr lang="bg-BG" dirty="0" smtClean="0"/>
              <a:t> декември 2020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60157" y="12146546"/>
            <a:ext cx="4957763" cy="461665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Мария Василева-Вълова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Държавен експерт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10200074" y="12146546"/>
            <a:ext cx="7852795" cy="461665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Министерство на образованието и науката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10200075" y="12705989"/>
            <a:ext cx="7852794" cy="461665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Дирекция „Външни европейски програми“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/>
          </a:bodyPr>
          <a:lstStyle/>
          <a:p>
            <a:r>
              <a:rPr lang="en-GB" b="1" dirty="0" err="1"/>
              <a:t>Допустими</a:t>
            </a:r>
            <a:r>
              <a:rPr lang="en-GB" b="1" dirty="0"/>
              <a:t> </a:t>
            </a:r>
            <a:r>
              <a:rPr lang="en-GB" b="1" dirty="0" err="1"/>
              <a:t>кандидати</a:t>
            </a:r>
            <a:r>
              <a:rPr lang="en-GB" b="1" dirty="0"/>
              <a:t>:</a:t>
            </a:r>
            <a:r>
              <a:rPr lang="en-GB" dirty="0"/>
              <a:t> </a:t>
            </a:r>
            <a:endParaRPr lang="bg-BG" dirty="0" smtClean="0"/>
          </a:p>
          <a:p>
            <a:r>
              <a:rPr lang="en-GB" dirty="0" err="1" smtClean="0"/>
              <a:t>Общините</a:t>
            </a:r>
            <a:r>
              <a:rPr lang="en-GB" dirty="0" smtClean="0"/>
              <a:t> </a:t>
            </a:r>
            <a:r>
              <a:rPr lang="en-GB" dirty="0"/>
              <a:t>в </a:t>
            </a:r>
            <a:r>
              <a:rPr lang="en-GB" dirty="0" err="1" smtClean="0"/>
              <a:t>България</a:t>
            </a:r>
            <a:r>
              <a:rPr lang="bg-BG" dirty="0" smtClean="0"/>
              <a:t>, </a:t>
            </a:r>
            <a:r>
              <a:rPr lang="bg-BG" dirty="0"/>
              <a:t>в които има ромски общности, живеещи в компактни групи (най-малко 3 000 представители на уязвими групи, в това число роми)</a:t>
            </a:r>
            <a:endParaRPr lang="en-US" dirty="0"/>
          </a:p>
          <a:p>
            <a:r>
              <a:rPr lang="en-GB" dirty="0" err="1" smtClean="0"/>
              <a:t>Кандидатът</a:t>
            </a:r>
            <a:r>
              <a:rPr lang="en-GB" dirty="0" smtClean="0"/>
              <a:t> </a:t>
            </a:r>
            <a:r>
              <a:rPr lang="en-GB" dirty="0" err="1"/>
              <a:t>трябва</a:t>
            </a:r>
            <a:r>
              <a:rPr lang="en-GB" dirty="0"/>
              <a:t> </a:t>
            </a:r>
            <a:r>
              <a:rPr lang="en-GB" dirty="0" err="1"/>
              <a:t>да</a:t>
            </a:r>
            <a:r>
              <a:rPr lang="en-GB" dirty="0"/>
              <a:t> </a:t>
            </a:r>
            <a:r>
              <a:rPr lang="bg-BG" dirty="0" smtClean="0"/>
              <a:t>притежава</a:t>
            </a:r>
            <a:r>
              <a:rPr lang="en-GB" dirty="0" smtClean="0"/>
              <a:t> </a:t>
            </a:r>
            <a:r>
              <a:rPr lang="en-GB" dirty="0" err="1"/>
              <a:t>необходимия</a:t>
            </a:r>
            <a:r>
              <a:rPr lang="en-GB" dirty="0"/>
              <a:t> </a:t>
            </a:r>
            <a:r>
              <a:rPr lang="en-GB" dirty="0" err="1"/>
              <a:t>административен</a:t>
            </a:r>
            <a:r>
              <a:rPr lang="en-GB" dirty="0"/>
              <a:t>, </a:t>
            </a:r>
            <a:r>
              <a:rPr lang="en-GB" dirty="0" err="1"/>
              <a:t>финансов</a:t>
            </a:r>
            <a:r>
              <a:rPr lang="en-GB" dirty="0"/>
              <a:t> и </a:t>
            </a:r>
            <a:r>
              <a:rPr lang="en-GB" dirty="0" err="1"/>
              <a:t>оперативен</a:t>
            </a:r>
            <a:r>
              <a:rPr lang="en-GB" dirty="0"/>
              <a:t> </a:t>
            </a:r>
            <a:r>
              <a:rPr lang="en-GB" dirty="0" err="1"/>
              <a:t>капацитет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изпълнение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планираните</a:t>
            </a:r>
            <a:r>
              <a:rPr lang="en-GB" dirty="0"/>
              <a:t> </a:t>
            </a:r>
            <a:r>
              <a:rPr lang="en-GB" dirty="0" err="1"/>
              <a:t>дейности</a:t>
            </a:r>
            <a:r>
              <a:rPr lang="en-GB" dirty="0"/>
              <a:t> </a:t>
            </a:r>
            <a:r>
              <a:rPr lang="en-GB" dirty="0" err="1"/>
              <a:t>по</a:t>
            </a:r>
            <a:r>
              <a:rPr lang="en-GB" dirty="0"/>
              <a:t> </a:t>
            </a:r>
            <a:r>
              <a:rPr lang="en-GB" dirty="0" err="1"/>
              <a:t>проекта</a:t>
            </a:r>
            <a:r>
              <a:rPr lang="en-GB" dirty="0" smtClean="0"/>
              <a:t>.</a:t>
            </a:r>
            <a:endParaRPr lang="bg-BG" dirty="0" smtClean="0"/>
          </a:p>
          <a:p>
            <a:r>
              <a:rPr lang="bg-BG" b="1" dirty="0" smtClean="0"/>
              <a:t>Допустими/ЗАДЪЛЖИТЕЛНИ </a:t>
            </a:r>
            <a:r>
              <a:rPr lang="bg-BG" b="1" dirty="0"/>
              <a:t>партньори от България</a:t>
            </a:r>
            <a:r>
              <a:rPr lang="en-US" dirty="0"/>
              <a:t>: </a:t>
            </a:r>
            <a:endParaRPr lang="bg-BG" dirty="0" smtClean="0"/>
          </a:p>
          <a:p>
            <a:r>
              <a:rPr lang="bg-BG" dirty="0" smtClean="0"/>
              <a:t>Неправителствена организация – опит, признание</a:t>
            </a:r>
          </a:p>
          <a:p>
            <a:r>
              <a:rPr lang="bg-BG" dirty="0" smtClean="0"/>
              <a:t>Публични </a:t>
            </a:r>
            <a:r>
              <a:rPr lang="bg-BG" dirty="0"/>
              <a:t>органи и неправителствени организации</a:t>
            </a:r>
            <a:r>
              <a:rPr lang="en-US" dirty="0"/>
              <a:t>.</a:t>
            </a:r>
            <a:r>
              <a:rPr lang="bg-BG" dirty="0"/>
              <a:t> </a:t>
            </a:r>
            <a:endParaRPr lang="en-US" dirty="0"/>
          </a:p>
          <a:p>
            <a:r>
              <a:rPr lang="en-US" b="1" dirty="0" err="1" smtClean="0"/>
              <a:t>Допустими</a:t>
            </a:r>
            <a:r>
              <a:rPr lang="en-US" b="1" dirty="0" smtClean="0"/>
              <a:t> </a:t>
            </a:r>
            <a:r>
              <a:rPr lang="en-US" b="1" dirty="0" err="1"/>
              <a:t>чуждестранни</a:t>
            </a:r>
            <a:r>
              <a:rPr lang="en-US" b="1" dirty="0"/>
              <a:t> </a:t>
            </a:r>
            <a:r>
              <a:rPr lang="en-US" b="1" dirty="0" err="1"/>
              <a:t>партньори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bg-BG" dirty="0" smtClean="0"/>
          </a:p>
          <a:p>
            <a:r>
              <a:rPr lang="bg-BG" dirty="0" smtClean="0"/>
              <a:t>В</a:t>
            </a:r>
            <a:r>
              <a:rPr lang="en-US" dirty="0" err="1" smtClean="0"/>
              <a:t>секи</a:t>
            </a:r>
            <a:r>
              <a:rPr lang="en-US" dirty="0" smtClean="0"/>
              <a:t> </a:t>
            </a:r>
            <a:r>
              <a:rPr lang="en-US" dirty="0" err="1"/>
              <a:t>публичен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частен</a:t>
            </a:r>
            <a:r>
              <a:rPr lang="en-US" dirty="0"/>
              <a:t> </a:t>
            </a:r>
            <a:r>
              <a:rPr lang="en-US" dirty="0" err="1"/>
              <a:t>правен</a:t>
            </a:r>
            <a:r>
              <a:rPr lang="en-US" dirty="0"/>
              <a:t> </a:t>
            </a:r>
            <a:r>
              <a:rPr lang="en-US" dirty="0" err="1"/>
              <a:t>субект</a:t>
            </a:r>
            <a:r>
              <a:rPr lang="en-US" dirty="0"/>
              <a:t>, </a:t>
            </a:r>
            <a:r>
              <a:rPr lang="en-US" dirty="0" err="1"/>
              <a:t>търговско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нетърговско</a:t>
            </a:r>
            <a:r>
              <a:rPr lang="bg-BG" dirty="0"/>
              <a:t> дружество</a:t>
            </a:r>
            <a:r>
              <a:rPr lang="en-US" dirty="0"/>
              <a:t>, </a:t>
            </a:r>
            <a:r>
              <a:rPr lang="en-US" dirty="0" err="1"/>
              <a:t>както</a:t>
            </a:r>
            <a:r>
              <a:rPr lang="en-US" dirty="0"/>
              <a:t> и </a:t>
            </a:r>
            <a:r>
              <a:rPr lang="en-US" dirty="0" err="1"/>
              <a:t>неправителствени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, </a:t>
            </a:r>
            <a:r>
              <a:rPr lang="en-US" dirty="0" err="1"/>
              <a:t>установени</a:t>
            </a:r>
            <a:r>
              <a:rPr lang="en-US" dirty="0"/>
              <a:t>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юридически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 в </a:t>
            </a:r>
            <a:r>
              <a:rPr lang="en-US" dirty="0" err="1"/>
              <a:t>държавите</a:t>
            </a:r>
            <a:r>
              <a:rPr lang="en-US" dirty="0"/>
              <a:t> </a:t>
            </a:r>
            <a:r>
              <a:rPr lang="en-US" dirty="0" err="1"/>
              <a:t>донори</a:t>
            </a:r>
            <a:r>
              <a:rPr lang="en-US" dirty="0"/>
              <a:t>, </a:t>
            </a:r>
            <a:r>
              <a:rPr lang="bg-BG" dirty="0"/>
              <a:t>в </a:t>
            </a:r>
            <a:r>
              <a:rPr lang="en-US" dirty="0" err="1"/>
              <a:t>държавите</a:t>
            </a:r>
            <a:r>
              <a:rPr lang="en-US" dirty="0"/>
              <a:t> </a:t>
            </a:r>
            <a:r>
              <a:rPr lang="en-US" dirty="0" err="1"/>
              <a:t>бенефициери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в </a:t>
            </a:r>
            <a:r>
              <a:rPr lang="en-US" dirty="0" err="1"/>
              <a:t>държава</a:t>
            </a:r>
            <a:r>
              <a:rPr lang="en-US" dirty="0"/>
              <a:t> </a:t>
            </a:r>
            <a:r>
              <a:rPr lang="en-US" dirty="0" err="1"/>
              <a:t>извън</a:t>
            </a:r>
            <a:r>
              <a:rPr lang="en-US" dirty="0"/>
              <a:t> </a:t>
            </a:r>
            <a:r>
              <a:rPr lang="en-US" dirty="0" err="1"/>
              <a:t>Европейското</a:t>
            </a:r>
            <a:r>
              <a:rPr lang="en-US" dirty="0"/>
              <a:t> </a:t>
            </a:r>
            <a:r>
              <a:rPr lang="en-US" dirty="0" err="1"/>
              <a:t>икономическо</a:t>
            </a:r>
            <a:r>
              <a:rPr lang="en-US" dirty="0"/>
              <a:t> </a:t>
            </a:r>
            <a:r>
              <a:rPr lang="en-US" dirty="0" err="1"/>
              <a:t>пространство</a:t>
            </a:r>
            <a:r>
              <a:rPr lang="en-US" dirty="0"/>
              <a:t>, </a:t>
            </a:r>
            <a:r>
              <a:rPr lang="en-US" dirty="0" err="1"/>
              <a:t>която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обща</a:t>
            </a:r>
            <a:r>
              <a:rPr lang="en-US" dirty="0"/>
              <a:t> </a:t>
            </a:r>
            <a:r>
              <a:rPr lang="en-US" dirty="0" err="1"/>
              <a:t>граница</a:t>
            </a:r>
            <a:r>
              <a:rPr lang="en-US" dirty="0"/>
              <a:t> </a:t>
            </a:r>
            <a:r>
              <a:rPr lang="en-US" dirty="0" smtClean="0"/>
              <a:t>с</a:t>
            </a:r>
            <a:r>
              <a:rPr lang="bg-BG" dirty="0" err="1" smtClean="0"/>
              <a:t>ъс</a:t>
            </a:r>
            <a:r>
              <a:rPr lang="en-US" dirty="0" smtClean="0"/>
              <a:t> </a:t>
            </a:r>
            <a:r>
              <a:rPr lang="en-US" dirty="0" err="1"/>
              <a:t>съответната</a:t>
            </a:r>
            <a:r>
              <a:rPr lang="en-US" dirty="0"/>
              <a:t> </a:t>
            </a:r>
            <a:r>
              <a:rPr lang="en-US" dirty="0" err="1"/>
              <a:t>държава</a:t>
            </a:r>
            <a:r>
              <a:rPr lang="en-US" dirty="0"/>
              <a:t> </a:t>
            </a:r>
            <a:r>
              <a:rPr lang="bg-BG" dirty="0" smtClean="0"/>
              <a:t>бенефициент</a:t>
            </a:r>
            <a:r>
              <a:rPr lang="en-US" dirty="0" smtClean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всяка</a:t>
            </a:r>
            <a:r>
              <a:rPr lang="en-US" dirty="0"/>
              <a:t> </a:t>
            </a:r>
            <a:r>
              <a:rPr lang="en-US" dirty="0" err="1"/>
              <a:t>международна</a:t>
            </a:r>
            <a:r>
              <a:rPr lang="en-US" dirty="0"/>
              <a:t> </a:t>
            </a:r>
            <a:r>
              <a:rPr lang="en-US" dirty="0" err="1"/>
              <a:t>организация</a:t>
            </a:r>
            <a:r>
              <a:rPr lang="en-US" dirty="0"/>
              <a:t>, </a:t>
            </a:r>
            <a:r>
              <a:rPr lang="en-US" dirty="0" err="1"/>
              <a:t>орган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агенция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тези</a:t>
            </a:r>
            <a:r>
              <a:rPr lang="en-US" dirty="0"/>
              <a:t> </a:t>
            </a:r>
            <a:r>
              <a:rPr lang="en-US" dirty="0" err="1"/>
              <a:t>държави</a:t>
            </a:r>
            <a:r>
              <a:rPr lang="en-US" dirty="0"/>
              <a:t>, </a:t>
            </a:r>
            <a:r>
              <a:rPr lang="en-US" dirty="0" err="1"/>
              <a:t>активно</a:t>
            </a:r>
            <a:r>
              <a:rPr lang="en-US" dirty="0"/>
              <a:t> </a:t>
            </a:r>
            <a:r>
              <a:rPr lang="en-US" dirty="0" err="1"/>
              <a:t>участващи</a:t>
            </a:r>
            <a:r>
              <a:rPr lang="en-US" dirty="0"/>
              <a:t> и </a:t>
            </a:r>
            <a:r>
              <a:rPr lang="en-US" dirty="0" err="1"/>
              <a:t>ефективно</a:t>
            </a:r>
            <a:r>
              <a:rPr lang="en-US" dirty="0"/>
              <a:t> </a:t>
            </a:r>
            <a:r>
              <a:rPr lang="en-US" dirty="0" err="1"/>
              <a:t>допринасящи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изпълнението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,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считат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b="1" dirty="0" err="1"/>
              <a:t>допустими</a:t>
            </a:r>
            <a:r>
              <a:rPr lang="en-US" b="1" dirty="0"/>
              <a:t> </a:t>
            </a:r>
            <a:r>
              <a:rPr lang="en-US" b="1" dirty="0" err="1"/>
              <a:t>партньори</a:t>
            </a:r>
            <a:r>
              <a:rPr lang="en-US" b="1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 </a:t>
            </a:r>
            <a:endParaRPr lang="bg-BG" dirty="0" smtClean="0"/>
          </a:p>
          <a:p>
            <a:r>
              <a:rPr lang="bg-BG" b="1" dirty="0" smtClean="0"/>
              <a:t>Доказателства: </a:t>
            </a:r>
            <a:r>
              <a:rPr lang="bg-BG" dirty="0" smtClean="0"/>
              <a:t>Споразумение (проект), писмо за намерение, подписано Споразумение за партньорство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733" y="5080000"/>
            <a:ext cx="6188757" cy="3928533"/>
          </a:xfrm>
          <a:prstGeom prst="rect">
            <a:avLst/>
          </a:prstGeom>
          <a:effectLst>
            <a:outerShdw blurRad="660400" dist="50800" dir="5400000" sx="55000" sy="55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7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2"/>
            <a:ext cx="21861705" cy="32525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 err="1" smtClean="0"/>
              <a:t>Всички</a:t>
            </a:r>
            <a:r>
              <a:rPr lang="ru-RU" sz="4000" b="1" dirty="0" smtClean="0"/>
              <a:t> </a:t>
            </a:r>
            <a:r>
              <a:rPr lang="ru-RU" sz="4000" b="1" dirty="0" err="1"/>
              <a:t>дейности</a:t>
            </a:r>
            <a:r>
              <a:rPr lang="ru-RU" sz="4000" dirty="0"/>
              <a:t>, </a:t>
            </a:r>
            <a:r>
              <a:rPr lang="ru-RU" sz="4000" dirty="0" err="1"/>
              <a:t>финансирани</a:t>
            </a:r>
            <a:r>
              <a:rPr lang="ru-RU" sz="4000" dirty="0"/>
              <a:t> от </a:t>
            </a:r>
            <a:r>
              <a:rPr lang="ru-RU" sz="4000" dirty="0" err="1"/>
              <a:t>ФМ</a:t>
            </a:r>
            <a:r>
              <a:rPr lang="ru-RU" sz="4000" dirty="0"/>
              <a:t> на </a:t>
            </a:r>
            <a:r>
              <a:rPr lang="ru-RU" sz="4000" dirty="0" err="1"/>
              <a:t>ЕИП</a:t>
            </a:r>
            <a:r>
              <a:rPr lang="ru-RU" sz="4000" dirty="0"/>
              <a:t> 2014-2021, </a:t>
            </a:r>
            <a:r>
              <a:rPr lang="ru-RU" sz="4000" dirty="0" err="1" smtClean="0"/>
              <a:t>трябва</a:t>
            </a:r>
            <a:r>
              <a:rPr lang="ru-RU" sz="4000" dirty="0" smtClean="0"/>
              <a:t> да </a:t>
            </a:r>
            <a:r>
              <a:rPr lang="ru-RU" sz="4000" dirty="0" err="1"/>
              <a:t>имат</a:t>
            </a:r>
            <a:r>
              <a:rPr lang="ru-RU" sz="4000" dirty="0"/>
              <a:t> </a:t>
            </a:r>
            <a:r>
              <a:rPr lang="ru-RU" sz="4000" dirty="0" err="1"/>
              <a:t>следните</a:t>
            </a:r>
            <a:r>
              <a:rPr lang="ru-RU" sz="4000" dirty="0"/>
              <a:t> характеристики:</a:t>
            </a:r>
          </a:p>
          <a:p>
            <a:r>
              <a:rPr lang="ru-RU" sz="4000" dirty="0" smtClean="0"/>
              <a:t>Да </a:t>
            </a:r>
            <a:r>
              <a:rPr lang="ru-RU" sz="4000" dirty="0"/>
              <a:t>се </a:t>
            </a:r>
            <a:r>
              <a:rPr lang="ru-RU" sz="4000" dirty="0" err="1"/>
              <a:t>основават</a:t>
            </a:r>
            <a:r>
              <a:rPr lang="ru-RU" sz="4000" dirty="0"/>
              <a:t> на </a:t>
            </a:r>
            <a:r>
              <a:rPr lang="ru-RU" sz="4000" dirty="0" err="1"/>
              <a:t>общите</a:t>
            </a:r>
            <a:r>
              <a:rPr lang="ru-RU" sz="4000" dirty="0"/>
              <a:t> ценности на </a:t>
            </a:r>
            <a:r>
              <a:rPr lang="ru-RU" sz="4000" dirty="0" err="1"/>
              <a:t>зачитане</a:t>
            </a:r>
            <a:r>
              <a:rPr lang="ru-RU" sz="4000" dirty="0"/>
              <a:t> на </a:t>
            </a:r>
            <a:r>
              <a:rPr lang="ru-RU" sz="4000" dirty="0" err="1" smtClean="0"/>
              <a:t>човешкото</a:t>
            </a:r>
            <a:r>
              <a:rPr lang="ru-RU" sz="4000" dirty="0" smtClean="0"/>
              <a:t> </a:t>
            </a:r>
            <a:r>
              <a:rPr lang="ru-RU" sz="4000" dirty="0" err="1"/>
              <a:t>достойнство</a:t>
            </a:r>
            <a:r>
              <a:rPr lang="ru-RU" sz="4000" dirty="0"/>
              <a:t>, свобода, </a:t>
            </a:r>
            <a:r>
              <a:rPr lang="ru-RU" sz="4000" dirty="0" err="1"/>
              <a:t>демокрация</a:t>
            </a:r>
            <a:r>
              <a:rPr lang="ru-RU" sz="4000" dirty="0"/>
              <a:t>, равенство</a:t>
            </a:r>
            <a:r>
              <a:rPr lang="ru-RU" sz="4000" dirty="0" smtClean="0"/>
              <a:t>, </a:t>
            </a:r>
            <a:r>
              <a:rPr lang="ru-RU" sz="4000" dirty="0" err="1" smtClean="0"/>
              <a:t>върховенство</a:t>
            </a:r>
            <a:r>
              <a:rPr lang="ru-RU" sz="4000" dirty="0" smtClean="0"/>
              <a:t> </a:t>
            </a:r>
            <a:r>
              <a:rPr lang="ru-RU" sz="4000" dirty="0"/>
              <a:t>на закона и </a:t>
            </a:r>
            <a:r>
              <a:rPr lang="ru-RU" sz="4000" dirty="0" err="1"/>
              <a:t>зачитане</a:t>
            </a:r>
            <a:r>
              <a:rPr lang="ru-RU" sz="4000" dirty="0"/>
              <a:t> на </a:t>
            </a:r>
            <a:r>
              <a:rPr lang="ru-RU" sz="4000" dirty="0" err="1"/>
              <a:t>човешките</a:t>
            </a:r>
            <a:r>
              <a:rPr lang="ru-RU" sz="4000" dirty="0"/>
              <a:t> права, </a:t>
            </a:r>
            <a:r>
              <a:rPr lang="ru-RU" sz="4000" dirty="0" err="1" smtClean="0"/>
              <a:t>включително</a:t>
            </a:r>
            <a:r>
              <a:rPr lang="ru-RU" sz="4000" dirty="0" smtClean="0"/>
              <a:t> </a:t>
            </a:r>
            <a:r>
              <a:rPr lang="ru-RU" sz="4000" dirty="0" err="1"/>
              <a:t>правата</a:t>
            </a:r>
            <a:r>
              <a:rPr lang="ru-RU" sz="4000" dirty="0"/>
              <a:t> на </a:t>
            </a:r>
            <a:r>
              <a:rPr lang="ru-RU" sz="4000" dirty="0" err="1" smtClean="0"/>
              <a:t>хората</a:t>
            </a:r>
            <a:r>
              <a:rPr lang="ru-RU" sz="4000" dirty="0" smtClean="0"/>
              <a:t> от </a:t>
            </a:r>
            <a:r>
              <a:rPr lang="ru-RU" sz="4000" dirty="0" err="1" smtClean="0"/>
              <a:t>малцинствата</a:t>
            </a:r>
            <a:r>
              <a:rPr lang="ru-RU" sz="4000" dirty="0"/>
              <a:t>;</a:t>
            </a:r>
          </a:p>
          <a:p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157" y="6163732"/>
            <a:ext cx="7628843" cy="47257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8295" y="5969768"/>
            <a:ext cx="139707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/>
              <a:t>Да </a:t>
            </a:r>
            <a:r>
              <a:rPr lang="ru-RU" sz="4000" dirty="0" err="1"/>
              <a:t>спазват</a:t>
            </a:r>
            <a:r>
              <a:rPr lang="ru-RU" sz="4000" dirty="0"/>
              <a:t> </a:t>
            </a:r>
            <a:r>
              <a:rPr lang="ru-RU" sz="4000" dirty="0" err="1"/>
              <a:t>принципите</a:t>
            </a:r>
            <a:r>
              <a:rPr lang="ru-RU" sz="4000" dirty="0"/>
              <a:t> на </a:t>
            </a:r>
            <a:r>
              <a:rPr lang="ru-RU" sz="4000" dirty="0" err="1"/>
              <a:t>доброто</a:t>
            </a:r>
            <a:r>
              <a:rPr lang="ru-RU" sz="4000" dirty="0"/>
              <a:t> управление; </a:t>
            </a:r>
            <a:r>
              <a:rPr lang="ru-RU" sz="4000" dirty="0" smtClean="0"/>
              <a:t>те </a:t>
            </a:r>
            <a:r>
              <a:rPr lang="ru-RU" sz="4000" dirty="0" err="1"/>
              <a:t>трябва</a:t>
            </a:r>
            <a:r>
              <a:rPr lang="ru-RU" sz="4000" dirty="0"/>
              <a:t> да </a:t>
            </a:r>
            <a:r>
              <a:rPr lang="ru-RU" sz="4000" dirty="0" err="1"/>
              <a:t>бъдат</a:t>
            </a:r>
            <a:r>
              <a:rPr lang="ru-RU" sz="4000" dirty="0"/>
              <a:t> </a:t>
            </a:r>
            <a:r>
              <a:rPr lang="ru-RU" sz="4000" dirty="0" err="1"/>
              <a:t>активни</a:t>
            </a:r>
            <a:r>
              <a:rPr lang="ru-RU" sz="4000" dirty="0"/>
              <a:t> и </a:t>
            </a:r>
            <a:r>
              <a:rPr lang="ru-RU" sz="4000" dirty="0" err="1"/>
              <a:t>приобщаващи</a:t>
            </a:r>
            <a:r>
              <a:rPr lang="ru-RU" sz="4000" dirty="0"/>
              <a:t>, </a:t>
            </a:r>
            <a:r>
              <a:rPr lang="ru-RU" sz="4000" dirty="0" err="1"/>
              <a:t>отговорни</a:t>
            </a:r>
            <a:r>
              <a:rPr lang="ru-RU" sz="4000" dirty="0"/>
              <a:t>, </a:t>
            </a:r>
            <a:r>
              <a:rPr lang="ru-RU" sz="4000" dirty="0" err="1" smtClean="0"/>
              <a:t>прозрачни</a:t>
            </a:r>
            <a:r>
              <a:rPr lang="ru-RU" sz="4000" dirty="0"/>
              <a:t>, </a:t>
            </a:r>
            <a:r>
              <a:rPr lang="ru-RU" sz="4000" dirty="0" err="1"/>
              <a:t>отзивчиви</a:t>
            </a:r>
            <a:r>
              <a:rPr lang="ru-RU" sz="4000" dirty="0"/>
              <a:t>, </a:t>
            </a:r>
            <a:r>
              <a:rPr lang="ru-RU" sz="4000" dirty="0" err="1"/>
              <a:t>ефективни</a:t>
            </a:r>
            <a:r>
              <a:rPr lang="ru-RU" sz="4000" dirty="0"/>
              <a:t> и </a:t>
            </a:r>
            <a:r>
              <a:rPr lang="ru-RU" sz="4000" dirty="0" err="1"/>
              <a:t>ефикасни</a:t>
            </a:r>
            <a:r>
              <a:rPr lang="ru-RU" sz="4000" dirty="0"/>
              <a:t>. </a:t>
            </a:r>
            <a:r>
              <a:rPr lang="ru-RU" sz="4000" dirty="0" err="1" smtClean="0"/>
              <a:t>Трябва</a:t>
            </a:r>
            <a:r>
              <a:rPr lang="ru-RU" sz="4000" dirty="0" smtClean="0"/>
              <a:t> </a:t>
            </a:r>
            <a:r>
              <a:rPr lang="ru-RU" sz="4000" dirty="0"/>
              <a:t>да </a:t>
            </a:r>
            <a:r>
              <a:rPr lang="ru-RU" sz="4000" dirty="0" err="1"/>
              <a:t>има</a:t>
            </a:r>
            <a:r>
              <a:rPr lang="ru-RU" sz="4000" dirty="0"/>
              <a:t> </a:t>
            </a:r>
            <a:r>
              <a:rPr lang="ru-RU" sz="4000" dirty="0" err="1"/>
              <a:t>нулева</a:t>
            </a:r>
            <a:r>
              <a:rPr lang="ru-RU" sz="4000" dirty="0"/>
              <a:t> </a:t>
            </a:r>
            <a:r>
              <a:rPr lang="ru-RU" sz="4000" dirty="0" err="1"/>
              <a:t>толерантност</a:t>
            </a:r>
            <a:r>
              <a:rPr lang="ru-RU" sz="4000" dirty="0"/>
              <a:t> </a:t>
            </a:r>
            <a:r>
              <a:rPr lang="ru-RU" sz="4000" dirty="0" err="1"/>
              <a:t>към</a:t>
            </a:r>
            <a:r>
              <a:rPr lang="ru-RU" sz="4000" dirty="0"/>
              <a:t> </a:t>
            </a:r>
            <a:r>
              <a:rPr lang="ru-RU" sz="4000" dirty="0" err="1"/>
              <a:t>корупцията</a:t>
            </a:r>
            <a:r>
              <a:rPr lang="ru-RU" sz="4000" dirty="0" smtClean="0"/>
              <a:t>;</a:t>
            </a:r>
            <a:endParaRPr lang="en-US" sz="40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/>
              <a:t>Да </a:t>
            </a:r>
            <a:r>
              <a:rPr lang="ru-RU" sz="4000" dirty="0" err="1"/>
              <a:t>са</a:t>
            </a:r>
            <a:r>
              <a:rPr lang="ru-RU" sz="4000" dirty="0"/>
              <a:t> в </a:t>
            </a:r>
            <a:r>
              <a:rPr lang="ru-RU" sz="4000" dirty="0" err="1"/>
              <a:t>съответствие</a:t>
            </a:r>
            <a:r>
              <a:rPr lang="ru-RU" sz="4000" dirty="0"/>
              <a:t> с </a:t>
            </a:r>
            <a:r>
              <a:rPr lang="ru-RU" sz="4000" dirty="0" err="1"/>
              <a:t>устойчивото</a:t>
            </a:r>
            <a:r>
              <a:rPr lang="ru-RU" sz="4000" dirty="0"/>
              <a:t> развитие, </a:t>
            </a:r>
            <a:r>
              <a:rPr lang="ru-RU" sz="4000" dirty="0" err="1" smtClean="0"/>
              <a:t>дългосрочния</a:t>
            </a:r>
            <a:r>
              <a:rPr lang="ru-RU" sz="4000" dirty="0" smtClean="0"/>
              <a:t> </a:t>
            </a:r>
            <a:r>
              <a:rPr lang="ru-RU" sz="4000" dirty="0" err="1"/>
              <a:t>икономически</a:t>
            </a:r>
            <a:r>
              <a:rPr lang="ru-RU" sz="4000" dirty="0"/>
              <a:t> </a:t>
            </a:r>
            <a:r>
              <a:rPr lang="ru-RU" sz="4000" dirty="0" err="1"/>
              <a:t>растеж</a:t>
            </a:r>
            <a:r>
              <a:rPr lang="ru-RU" sz="4000" dirty="0"/>
              <a:t>, </a:t>
            </a:r>
            <a:r>
              <a:rPr lang="ru-RU" sz="4000" dirty="0" err="1"/>
              <a:t>социалното</a:t>
            </a:r>
            <a:r>
              <a:rPr lang="ru-RU" sz="4000" dirty="0"/>
              <a:t> </a:t>
            </a:r>
            <a:r>
              <a:rPr lang="ru-RU" sz="4000" dirty="0" err="1"/>
              <a:t>сближаване</a:t>
            </a:r>
            <a:r>
              <a:rPr lang="ru-RU" sz="4000" dirty="0"/>
              <a:t> </a:t>
            </a:r>
            <a:r>
              <a:rPr lang="en-US" sz="4000" dirty="0" smtClean="0"/>
              <a:t> </a:t>
            </a:r>
            <a:r>
              <a:rPr lang="ru-RU" sz="4000" dirty="0" smtClean="0"/>
              <a:t>и </a:t>
            </a:r>
            <a:r>
              <a:rPr lang="ru-RU" sz="4000" dirty="0" err="1"/>
              <a:t>опазването</a:t>
            </a:r>
            <a:r>
              <a:rPr lang="ru-RU" sz="4000" dirty="0"/>
              <a:t> на </a:t>
            </a:r>
            <a:r>
              <a:rPr lang="ru-RU" sz="4000" dirty="0" err="1"/>
              <a:t>околната</a:t>
            </a:r>
            <a:r>
              <a:rPr lang="ru-RU" sz="4000" dirty="0"/>
              <a:t> среда</a:t>
            </a:r>
            <a:r>
              <a:rPr lang="ru-RU" sz="4000" dirty="0" smtClean="0"/>
              <a:t>;</a:t>
            </a:r>
            <a:endParaRPr lang="en-US" sz="4000" dirty="0" smtClean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/>
              <a:t>Да </a:t>
            </a:r>
            <a:r>
              <a:rPr lang="ru-RU" sz="4000" dirty="0" err="1"/>
              <a:t>са</a:t>
            </a:r>
            <a:r>
              <a:rPr lang="ru-RU" sz="4000" dirty="0"/>
              <a:t> </a:t>
            </a:r>
            <a:r>
              <a:rPr lang="ru-RU" sz="4000" dirty="0" err="1"/>
              <a:t>съобразени</a:t>
            </a:r>
            <a:r>
              <a:rPr lang="ru-RU" sz="4000" dirty="0"/>
              <a:t> с </a:t>
            </a:r>
            <a:r>
              <a:rPr lang="ru-RU" sz="4000" dirty="0" err="1"/>
              <a:t>принципите</a:t>
            </a:r>
            <a:r>
              <a:rPr lang="ru-RU" sz="4000" dirty="0"/>
              <a:t> за управление на риска.</a:t>
            </a:r>
          </a:p>
        </p:txBody>
      </p:sp>
    </p:spTree>
    <p:extLst>
      <p:ext uri="{BB962C8B-B14F-4D97-AF65-F5344CB8AC3E}">
        <p14:creationId xmlns:p14="http://schemas.microsoft.com/office/powerpoint/2010/main" val="172350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/>
              <a:t>Допустими</a:t>
            </a:r>
            <a:r>
              <a:rPr lang="en-GB" b="1" dirty="0"/>
              <a:t> </a:t>
            </a:r>
            <a:r>
              <a:rPr lang="bg-BG" b="1" dirty="0" smtClean="0"/>
              <a:t>дейности</a:t>
            </a:r>
            <a:r>
              <a:rPr lang="en-GB" b="1" dirty="0" smtClean="0"/>
              <a:t>:</a:t>
            </a:r>
            <a:endParaRPr lang="bg-BG" b="1" dirty="0" smtClean="0"/>
          </a:p>
          <a:p>
            <a:r>
              <a:rPr lang="bg-BG" dirty="0" smtClean="0"/>
              <a:t>управленски </a:t>
            </a:r>
            <a:r>
              <a:rPr lang="bg-BG" dirty="0"/>
              <a:t>дейности;</a:t>
            </a:r>
            <a:endParaRPr lang="en-US" dirty="0"/>
          </a:p>
          <a:p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комуникационни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и информационни дейности;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одитни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дейности;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дейности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за подкрепа и услуги в областта на образованието, здравеопазването, </a:t>
            </a:r>
            <a:endParaRPr lang="bg-BG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заетостта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, професионалната реализация и други специфично необходими области на </a:t>
            </a:r>
            <a:endParaRPr lang="bg-BG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интервенция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;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дейности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за повишаване нивото на приемане между ромите и общото население и за </a:t>
            </a:r>
            <a:endParaRPr lang="bg-BG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противодействие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срещу дискриминацията и антициганизма;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дейности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за социално включване;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де</a:t>
            </a:r>
            <a:r>
              <a:rPr lang="bg-BG" dirty="0" smtClean="0"/>
              <a:t>йности </a:t>
            </a:r>
            <a:r>
              <a:rPr lang="bg-BG" dirty="0"/>
              <a:t>за намаляване на бедността;</a:t>
            </a:r>
            <a:endParaRPr lang="en-US" dirty="0"/>
          </a:p>
          <a:p>
            <a:r>
              <a:rPr lang="bg-BG" dirty="0" smtClean="0"/>
              <a:t>строителни </a:t>
            </a:r>
            <a:r>
              <a:rPr lang="bg-BG" dirty="0"/>
              <a:t>и ремонтни дейности, отговарящи на най-високите критерии за енергийна ефективност и устойчивост;</a:t>
            </a:r>
            <a:endParaRPr lang="en-US" dirty="0"/>
          </a:p>
          <a:p>
            <a:r>
              <a:rPr lang="bg-BG" dirty="0" smtClean="0"/>
              <a:t>доставки </a:t>
            </a:r>
            <a:r>
              <a:rPr lang="bg-BG" dirty="0"/>
              <a:t>на оборудване/обзавеждане;</a:t>
            </a:r>
            <a:endParaRPr lang="en-US" dirty="0"/>
          </a:p>
          <a:p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дейности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за споделяне на добри практики;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bg-BG" dirty="0" smtClean="0"/>
              <a:t>дейности </a:t>
            </a:r>
            <a:r>
              <a:rPr lang="bg-BG" dirty="0"/>
              <a:t>за укрепване на двустранните отношения с държави донори и/или други чуждестранни организации.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467" y="2911151"/>
            <a:ext cx="5823478" cy="38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dirty="0" smtClean="0">
                <a:solidFill>
                  <a:srgbClr val="FF0000"/>
                </a:solidFill>
              </a:rPr>
              <a:t>	ФИНАНСОВИ ПАРАМЕТРИ</a:t>
            </a:r>
          </a:p>
          <a:p>
            <a:pPr marL="0" indent="0">
              <a:buNone/>
            </a:pPr>
            <a:r>
              <a:rPr lang="bg-BG" dirty="0" smtClean="0">
                <a:solidFill>
                  <a:schemeClr val="accent1"/>
                </a:solidFill>
              </a:rPr>
              <a:t>	ОБЩ ФИНАНСОВ РЕСУРС</a:t>
            </a:r>
          </a:p>
          <a:p>
            <a:pPr hangingPunct="0"/>
            <a:r>
              <a:rPr lang="bg-BG" b="1" dirty="0" smtClean="0"/>
              <a:t> 8 000 000 евро  </a:t>
            </a:r>
            <a:r>
              <a:rPr lang="bg-BG" dirty="0" smtClean="0"/>
              <a:t>(</a:t>
            </a:r>
            <a:r>
              <a:rPr lang="bg-BG" dirty="0"/>
              <a:t>от </a:t>
            </a:r>
            <a:r>
              <a:rPr lang="bg-BG" dirty="0" smtClean="0"/>
              <a:t>които</a:t>
            </a:r>
            <a:r>
              <a:rPr lang="en-US" dirty="0" smtClean="0"/>
              <a:t> </a:t>
            </a:r>
            <a:r>
              <a:rPr lang="bg-BG" dirty="0" smtClean="0"/>
              <a:t>до 50% за строително-ремонтни дейности и оборудване)</a:t>
            </a:r>
          </a:p>
          <a:p>
            <a:pPr marL="0" indent="0" hangingPunct="0">
              <a:buNone/>
            </a:pPr>
            <a:endParaRPr lang="bg-BG" dirty="0" smtClean="0"/>
          </a:p>
          <a:p>
            <a:pPr marL="0" indent="0" hangingPunct="0">
              <a:buNone/>
            </a:pPr>
            <a:r>
              <a:rPr lang="bg-BG" dirty="0" smtClean="0">
                <a:solidFill>
                  <a:schemeClr val="accent1"/>
                </a:solidFill>
              </a:rPr>
              <a:t>	МИНИМАЛЕН И МАКСИМАЛЕН РАЗМЕР (СУМА НА ЕДИН ПРОЕКТ)</a:t>
            </a:r>
          </a:p>
          <a:p>
            <a:r>
              <a:rPr lang="bg-BG" dirty="0"/>
              <a:t>Минимален размер: </a:t>
            </a:r>
            <a:r>
              <a:rPr lang="bg-BG" dirty="0" smtClean="0"/>
              <a:t>700 </a:t>
            </a:r>
            <a:r>
              <a:rPr lang="bg-BG" dirty="0"/>
              <a:t>000 евро </a:t>
            </a:r>
            <a:endParaRPr lang="en-US" dirty="0"/>
          </a:p>
          <a:p>
            <a:r>
              <a:rPr lang="bg-BG" dirty="0"/>
              <a:t>Максимален размер:  </a:t>
            </a:r>
            <a:r>
              <a:rPr lang="bg-BG" dirty="0" smtClean="0"/>
              <a:t>1 200 </a:t>
            </a:r>
            <a:r>
              <a:rPr lang="bg-BG" dirty="0"/>
              <a:t>000 </a:t>
            </a:r>
            <a:r>
              <a:rPr lang="bg-BG" dirty="0" smtClean="0"/>
              <a:t>евро</a:t>
            </a:r>
          </a:p>
          <a:p>
            <a:pPr marL="0" indent="0">
              <a:buNone/>
            </a:pPr>
            <a:endParaRPr lang="en-US" dirty="0"/>
          </a:p>
          <a:p>
            <a:pPr marL="914263" lvl="1" indent="0">
              <a:buNone/>
            </a:pPr>
            <a:r>
              <a:rPr lang="bg-BG" dirty="0"/>
              <a:t>	</a:t>
            </a:r>
            <a:r>
              <a:rPr lang="bg-BG" dirty="0" smtClean="0">
                <a:solidFill>
                  <a:schemeClr val="accent1"/>
                </a:solidFill>
              </a:rPr>
              <a:t>СЪФИНАНСИРАНЕ</a:t>
            </a:r>
            <a:endParaRPr lang="en-US" dirty="0"/>
          </a:p>
          <a:p>
            <a:r>
              <a:rPr lang="bg-BG" dirty="0"/>
              <a:t>По настоящата </a:t>
            </a:r>
            <a:r>
              <a:rPr lang="bg-BG" dirty="0" smtClean="0"/>
              <a:t>процедура </a:t>
            </a:r>
            <a:r>
              <a:rPr lang="bg-BG" dirty="0"/>
              <a:t>не се изисква съфинансиране </a:t>
            </a:r>
            <a:endParaRPr lang="bg-BG" dirty="0" smtClean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от </a:t>
            </a:r>
            <a:r>
              <a:rPr lang="bg-BG" dirty="0"/>
              <a:t>страна на </a:t>
            </a:r>
            <a:r>
              <a:rPr lang="bg-BG" dirty="0" smtClean="0"/>
              <a:t>бенефициентите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dirty="0" smtClean="0">
                <a:solidFill>
                  <a:schemeClr val="accent1"/>
                </a:solidFill>
              </a:rPr>
              <a:t>ДОПУСТИМИ РАЗХОДИ</a:t>
            </a:r>
            <a:endParaRPr lang="en-US" dirty="0"/>
          </a:p>
          <a:p>
            <a:pPr hangingPunct="0"/>
            <a:r>
              <a:rPr lang="bg-BG" dirty="0" smtClean="0"/>
              <a:t>Съгласно Регламента за изпълнение на </a:t>
            </a:r>
            <a:r>
              <a:rPr lang="bg-BG" dirty="0" err="1" smtClean="0"/>
              <a:t>ФМ</a:t>
            </a:r>
            <a:r>
              <a:rPr lang="bg-BG" dirty="0" smtClean="0"/>
              <a:t> на ЕИП 2014 - 2021</a:t>
            </a:r>
          </a:p>
          <a:p>
            <a:pPr hangingPunct="0"/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66" y="6774024"/>
            <a:ext cx="8379723" cy="55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405170"/>
            <a:ext cx="21861705" cy="461665"/>
          </a:xfrm>
        </p:spPr>
        <p:txBody>
          <a:bodyPr/>
          <a:lstStyle/>
          <a:p>
            <a:r>
              <a:rPr lang="bg-BG" sz="3000" b="0" dirty="0" smtClean="0">
                <a:solidFill>
                  <a:srgbClr val="FF0000"/>
                </a:solidFill>
              </a:rPr>
              <a:t>ФИНАНСОВИ ПАРАМЕТРИ – ДОПУСТИМИ РАЗХОДИ</a:t>
            </a:r>
            <a:endParaRPr lang="en-US" sz="30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7" y="2174612"/>
            <a:ext cx="12766509" cy="10398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Разходи за управление:</a:t>
            </a:r>
          </a:p>
          <a:p>
            <a:r>
              <a:rPr lang="bg-BG" dirty="0" smtClean="0"/>
              <a:t>заплати </a:t>
            </a:r>
            <a:r>
              <a:rPr lang="bg-BG" dirty="0"/>
              <a:t>за екип </a:t>
            </a:r>
            <a:r>
              <a:rPr lang="bg-BG" dirty="0" smtClean="0"/>
              <a:t>за управление на проекта </a:t>
            </a:r>
          </a:p>
          <a:p>
            <a:r>
              <a:rPr lang="bg-BG" dirty="0" smtClean="0"/>
              <a:t>административни разходи, материали и консумативи</a:t>
            </a:r>
            <a:endParaRPr lang="bg-BG" dirty="0"/>
          </a:p>
          <a:p>
            <a:pPr algn="just"/>
            <a:r>
              <a:rPr lang="bg-BG" dirty="0" smtClean="0"/>
              <a:t>командировки </a:t>
            </a:r>
            <a:r>
              <a:rPr lang="bg-BG" dirty="0"/>
              <a:t>в страната и чужбина </a:t>
            </a:r>
            <a:endParaRPr lang="bg-BG" dirty="0" smtClean="0"/>
          </a:p>
          <a:p>
            <a:pPr algn="just"/>
            <a:endParaRPr lang="bg-BG" dirty="0"/>
          </a:p>
          <a:p>
            <a:pPr algn="just"/>
            <a:endParaRPr lang="bg-BG" dirty="0" smtClean="0"/>
          </a:p>
          <a:p>
            <a:pPr marL="0" indent="0" algn="just">
              <a:buNone/>
            </a:pPr>
            <a:endParaRPr lang="bg-BG" b="1" dirty="0" smtClean="0"/>
          </a:p>
          <a:p>
            <a:pPr marL="0" indent="0" algn="just">
              <a:buNone/>
            </a:pPr>
            <a:endParaRPr lang="bg-BG" b="1" dirty="0"/>
          </a:p>
          <a:p>
            <a:pPr marL="0" indent="0" algn="just">
              <a:buNone/>
            </a:pPr>
            <a:r>
              <a:rPr lang="bg-BG" b="1" dirty="0" smtClean="0"/>
              <a:t>Разходи </a:t>
            </a:r>
            <a:r>
              <a:rPr lang="bg-BG" b="1" dirty="0"/>
              <a:t>за персонал</a:t>
            </a:r>
            <a:r>
              <a:rPr lang="en-US" b="1" dirty="0"/>
              <a:t>, </a:t>
            </a:r>
            <a:r>
              <a:rPr lang="bg-BG" b="1" dirty="0"/>
              <a:t>изпълняващ проектните дейности</a:t>
            </a:r>
            <a:r>
              <a:rPr lang="bg-BG" dirty="0"/>
              <a:t> </a:t>
            </a:r>
            <a:r>
              <a:rPr lang="bg-BG" dirty="0" smtClean="0"/>
              <a:t>(медиатори</a:t>
            </a:r>
            <a:r>
              <a:rPr lang="bg-BG" dirty="0"/>
              <a:t>, </a:t>
            </a:r>
            <a:r>
              <a:rPr lang="bg-BG" dirty="0" smtClean="0"/>
              <a:t>социални работници, психолози, друг персонал): </a:t>
            </a:r>
          </a:p>
          <a:p>
            <a:pPr algn="just"/>
            <a:r>
              <a:rPr lang="bg-BG" dirty="0" smtClean="0"/>
              <a:t>заплати </a:t>
            </a:r>
            <a:r>
              <a:rPr lang="bg-BG" dirty="0"/>
              <a:t>и </a:t>
            </a:r>
            <a:r>
              <a:rPr lang="bg-BG" dirty="0" smtClean="0"/>
              <a:t>осигуровки </a:t>
            </a:r>
            <a:r>
              <a:rPr lang="bg-BG" dirty="0"/>
              <a:t>за сметка на </a:t>
            </a:r>
            <a:r>
              <a:rPr lang="bg-BG" dirty="0" smtClean="0"/>
              <a:t>работодателя</a:t>
            </a:r>
          </a:p>
          <a:p>
            <a:pPr algn="just"/>
            <a:r>
              <a:rPr lang="bg-BG" dirty="0" smtClean="0"/>
              <a:t>допълнителни </a:t>
            </a:r>
            <a:r>
              <a:rPr lang="bg-BG" dirty="0"/>
              <a:t>разходи, част от </a:t>
            </a:r>
            <a:r>
              <a:rPr lang="bg-BG" dirty="0" smtClean="0"/>
              <a:t>възнаграждението</a:t>
            </a:r>
            <a:endParaRPr lang="en-US" b="1" dirty="0"/>
          </a:p>
          <a:p>
            <a:pPr algn="just"/>
            <a:r>
              <a:rPr lang="bg-BG" dirty="0"/>
              <a:t>командировки в страната и чужбина </a:t>
            </a:r>
          </a:p>
          <a:p>
            <a:pPr algn="just"/>
            <a:endParaRPr lang="bg-BG" b="1" dirty="0" smtClean="0"/>
          </a:p>
          <a:p>
            <a:pPr lvl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931" y="5567904"/>
            <a:ext cx="13084419" cy="120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ВАЖНО: </a:t>
            </a:r>
            <a:r>
              <a:rPr lang="bg-BG" dirty="0" smtClean="0"/>
              <a:t>Разходите за управление на проекта не трябва да надхвърлят </a:t>
            </a:r>
            <a:r>
              <a:rPr lang="bg-BG" b="1" dirty="0" smtClean="0"/>
              <a:t>8 % от общите допустими </a:t>
            </a:r>
            <a:r>
              <a:rPr lang="bg-BG" dirty="0" smtClean="0"/>
              <a:t>разходи по проекта!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37" y="3898293"/>
            <a:ext cx="8680054" cy="486083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60386" y="620341"/>
            <a:ext cx="2186170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rgbClr val="D8222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>
              <a:solidFill>
                <a:srgbClr val="0F3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5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7" y="1075450"/>
            <a:ext cx="21861705" cy="461665"/>
          </a:xfrm>
        </p:spPr>
        <p:txBody>
          <a:bodyPr/>
          <a:lstStyle/>
          <a:p>
            <a:r>
              <a:rPr lang="bg-BG" sz="3000" b="0" dirty="0" smtClean="0">
                <a:solidFill>
                  <a:srgbClr val="FF0000"/>
                </a:solidFill>
              </a:rPr>
              <a:t>ФИНАНСОВИ ПАРАМЕТРИ – ДОПУСТИМИ РАЗХОДИ</a:t>
            </a:r>
            <a:endParaRPr lang="en-US" sz="3000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587" y="2455891"/>
            <a:ext cx="11787786" cy="6638128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3600" dirty="0" smtClean="0"/>
              <a:t>Оборудване и обзавеждане</a:t>
            </a:r>
            <a:r>
              <a:rPr lang="bg-BG" sz="3600" dirty="0" smtClean="0"/>
              <a:t>; </a:t>
            </a:r>
            <a:endParaRPr lang="bg-BG" sz="3600" dirty="0" smtClean="0"/>
          </a:p>
          <a:p>
            <a:pPr algn="just"/>
            <a:r>
              <a:rPr lang="bg-BG" sz="3600" dirty="0" smtClean="0"/>
              <a:t>Строително-ремонтни </a:t>
            </a:r>
            <a:r>
              <a:rPr lang="bg-BG" sz="3600" dirty="0" smtClean="0"/>
              <a:t>дейности, включително такси </a:t>
            </a:r>
            <a:r>
              <a:rPr lang="bg-BG" sz="3600" dirty="0"/>
              <a:t>и </a:t>
            </a:r>
            <a:r>
              <a:rPr lang="bg-BG" sz="3600" dirty="0" smtClean="0"/>
              <a:t>надзори </a:t>
            </a:r>
            <a:r>
              <a:rPr lang="bg-BG" sz="3600" dirty="0"/>
              <a:t>към тях</a:t>
            </a:r>
            <a:r>
              <a:rPr lang="bg-BG" sz="3600" dirty="0" smtClean="0"/>
              <a:t>; </a:t>
            </a:r>
          </a:p>
          <a:p>
            <a:pPr algn="just"/>
            <a:r>
              <a:rPr lang="bg-BG" sz="3600" dirty="0" smtClean="0"/>
              <a:t>Материали </a:t>
            </a:r>
            <a:r>
              <a:rPr lang="bg-BG" sz="3600" dirty="0"/>
              <a:t>и </a:t>
            </a:r>
            <a:r>
              <a:rPr lang="bg-BG" sz="3600" dirty="0" smtClean="0"/>
              <a:t>консумативи;</a:t>
            </a:r>
            <a:endParaRPr lang="en-US" sz="3600" dirty="0"/>
          </a:p>
          <a:p>
            <a:pPr lvl="0" algn="just"/>
            <a:r>
              <a:rPr lang="bg-BG" sz="3600" dirty="0" smtClean="0"/>
              <a:t>Разходи за дейности, възложени чрез ЗОП – по договори </a:t>
            </a:r>
            <a:r>
              <a:rPr lang="bg-BG" sz="3600" dirty="0"/>
              <a:t>с външни </a:t>
            </a:r>
            <a:r>
              <a:rPr lang="bg-BG" sz="3600" dirty="0" smtClean="0"/>
              <a:t>изпълнители;</a:t>
            </a:r>
            <a:endParaRPr lang="en-US" sz="3600" dirty="0"/>
          </a:p>
          <a:p>
            <a:pPr lvl="0" algn="just"/>
            <a:r>
              <a:rPr lang="bg-BG" sz="3600" dirty="0"/>
              <a:t>Разходи, произтичащи пряко от специфични изисквания, </a:t>
            </a:r>
            <a:r>
              <a:rPr lang="bg-BG" sz="3600" dirty="0" smtClean="0"/>
              <a:t>на договора, </a:t>
            </a:r>
            <a:r>
              <a:rPr lang="bg-BG" sz="3600" dirty="0"/>
              <a:t>включително, но не само, разходи за информация и публичност, одит и др</a:t>
            </a:r>
            <a:r>
              <a:rPr lang="bg-BG" sz="3600" dirty="0" smtClean="0"/>
              <a:t>.</a:t>
            </a:r>
          </a:p>
          <a:p>
            <a:pPr lvl="0" algn="just"/>
            <a:r>
              <a:rPr lang="bg-BG" sz="3600" dirty="0" smtClean="0"/>
              <a:t>Непреки разходи – съгласно Регламента</a:t>
            </a:r>
            <a:endParaRPr lang="en-US" sz="3600" dirty="0"/>
          </a:p>
          <a:p>
            <a:pPr lvl="0" algn="just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2145" y="9333105"/>
            <a:ext cx="22603616" cy="267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В</a:t>
            </a:r>
            <a:r>
              <a:rPr lang="bg-BG" sz="3300" b="1" dirty="0"/>
              <a:t>ажно!</a:t>
            </a:r>
            <a:r>
              <a:rPr lang="bg-BG" sz="3300" dirty="0"/>
              <a:t> Допустимите средства за оборудване и СМР не трябва да надвишават </a:t>
            </a:r>
            <a:r>
              <a:rPr lang="bg-BG" sz="3300" b="1" dirty="0"/>
              <a:t>50 % (петдесет процента)</a:t>
            </a:r>
            <a:r>
              <a:rPr lang="bg-BG" sz="3300" dirty="0"/>
              <a:t> от общата стойност на проекта. </a:t>
            </a:r>
            <a:endParaRPr lang="en-US" sz="3300" dirty="0"/>
          </a:p>
          <a:p>
            <a:r>
              <a:rPr lang="bg-BG" sz="3300" b="1" dirty="0"/>
              <a:t>Важно! </a:t>
            </a:r>
            <a:r>
              <a:rPr lang="bg-BG" sz="3300" dirty="0"/>
              <a:t>Имотът (сградата), който ще се използва (построи) за целите на проекта, следва да бъде собственост на бенефициента (общината). </a:t>
            </a:r>
            <a:endParaRPr lang="en-US" sz="3300" dirty="0"/>
          </a:p>
          <a:p>
            <a:pPr algn="just"/>
            <a:r>
              <a:rPr lang="bg-BG" sz="3300" b="1" dirty="0" smtClean="0"/>
              <a:t>ВАЖНО: всички плащания към проектния изпълнител (с изключение на последното) са авансови!</a:t>
            </a:r>
            <a:endParaRPr lang="bg-BG" sz="33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2668" y="370479"/>
            <a:ext cx="2186170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rgbClr val="D8222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>
              <a:solidFill>
                <a:srgbClr val="0F3C7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5" y="2455891"/>
            <a:ext cx="9729722" cy="54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9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385" y="2903974"/>
            <a:ext cx="21861706" cy="9187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Съгласно </a:t>
            </a:r>
            <a:r>
              <a:rPr lang="bg-BG" dirty="0"/>
              <a:t>чл. 8.7 от Регламента </a:t>
            </a:r>
            <a:r>
              <a:rPr lang="bg-BG" b="1" dirty="0"/>
              <a:t>недопустими разходи</a:t>
            </a:r>
            <a:r>
              <a:rPr lang="bg-BG" dirty="0"/>
              <a:t> са:</a:t>
            </a:r>
            <a:endParaRPr lang="en-US" dirty="0"/>
          </a:p>
          <a:p>
            <a:pPr lvl="0"/>
            <a:r>
              <a:rPr lang="bg-BG" dirty="0"/>
              <a:t>лихви върху кредити, такси по обслужване на дългове и неустойки за забавени плащания;</a:t>
            </a:r>
            <a:endParaRPr lang="en-US" dirty="0"/>
          </a:p>
          <a:p>
            <a:pPr lvl="0"/>
            <a:r>
              <a:rPr lang="bg-BG" dirty="0"/>
              <a:t>такси за финансови транзакции и други чисто финансови разходи;</a:t>
            </a:r>
            <a:endParaRPr lang="en-US" dirty="0"/>
          </a:p>
          <a:p>
            <a:pPr lvl="0"/>
            <a:r>
              <a:rPr lang="bg-BG" dirty="0"/>
              <a:t>резерви за загуби или евентуални бъдещи задължения;</a:t>
            </a:r>
            <a:endParaRPr lang="en-US" dirty="0"/>
          </a:p>
          <a:p>
            <a:pPr lvl="0"/>
            <a:r>
              <a:rPr lang="bg-BG" dirty="0"/>
              <a:t>загуби от обмен на валута;</a:t>
            </a:r>
            <a:endParaRPr lang="en-US" dirty="0"/>
          </a:p>
          <a:p>
            <a:pPr lvl="0"/>
            <a:r>
              <a:rPr lang="bg-BG" dirty="0"/>
              <a:t>подлежащо на възстановяване ДДС;</a:t>
            </a:r>
            <a:endParaRPr lang="en-US" dirty="0"/>
          </a:p>
          <a:p>
            <a:pPr lvl="0"/>
            <a:r>
              <a:rPr lang="bg-BG" dirty="0"/>
              <a:t>разходи, които се покриват от други източници;</a:t>
            </a:r>
            <a:endParaRPr lang="en-US" dirty="0"/>
          </a:p>
          <a:p>
            <a:pPr lvl="0"/>
            <a:r>
              <a:rPr lang="bg-BG" dirty="0"/>
              <a:t>глоби, неустойки и разходи за съдебни процеси с изключение случаите, когато обжалването е необходима и неразделна част от постигане на заложените цели по проекта;</a:t>
            </a:r>
            <a:endParaRPr lang="en-US" dirty="0"/>
          </a:p>
          <a:p>
            <a:pPr lvl="0"/>
            <a:r>
              <a:rPr lang="bg-BG" dirty="0"/>
              <a:t>прекомерни или безразсъдни разходи</a:t>
            </a:r>
            <a:r>
              <a:rPr lang="bg-BG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002" y="2255900"/>
            <a:ext cx="4933089" cy="57910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2668" y="370479"/>
            <a:ext cx="2186170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rgbClr val="D8222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>
              <a:solidFill>
                <a:srgbClr val="0F3C7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0386" y="1778131"/>
            <a:ext cx="21861705" cy="461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rgbClr val="D8222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000" b="0" dirty="0" smtClean="0">
                <a:solidFill>
                  <a:srgbClr val="FF0000"/>
                </a:solidFill>
              </a:rPr>
              <a:t>ФИНАНСОВИ ПАРАМЕТРИ – НЕДОПУСТИМИ РАЗХОДИ</a:t>
            </a:r>
            <a:endParaRPr lang="en-US" sz="3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246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/>
              <a:t>СПЕЦИФИЧНИ ИЗИСКВАНИЯ КЪМ БЕНЕФИЦИЕНТИТЕ </a:t>
            </a:r>
          </a:p>
          <a:p>
            <a:pPr marL="0" indent="0" algn="ctr">
              <a:buNone/>
            </a:pPr>
            <a:r>
              <a:rPr lang="bg-BG" dirty="0" smtClean="0"/>
              <a:t>(за сградата/ите и за оборудването)</a:t>
            </a:r>
          </a:p>
          <a:p>
            <a:r>
              <a:rPr lang="bg-BG" dirty="0" smtClean="0"/>
              <a:t>Собственост и предназначение – непроменени за период от </a:t>
            </a:r>
            <a:r>
              <a:rPr lang="bg-BG" dirty="0"/>
              <a:t>поне 5 години след одобрение на финалния отчет по </a:t>
            </a:r>
            <a:r>
              <a:rPr lang="bg-BG" dirty="0" smtClean="0"/>
              <a:t>проекта</a:t>
            </a:r>
          </a:p>
          <a:p>
            <a:r>
              <a:rPr lang="bg-BG" dirty="0" smtClean="0"/>
              <a:t>Застраховка, </a:t>
            </a:r>
            <a:r>
              <a:rPr lang="bg-BG" dirty="0"/>
              <a:t>както по време на изпълнението на проекта, </a:t>
            </a:r>
            <a:r>
              <a:rPr lang="bg-BG" dirty="0" smtClean="0"/>
              <a:t>така </a:t>
            </a:r>
            <a:r>
              <a:rPr lang="bg-BG" dirty="0"/>
              <a:t>и за период от поне 5 години след одобрение на финалния отчет на </a:t>
            </a:r>
            <a:r>
              <a:rPr lang="bg-BG" dirty="0" smtClean="0"/>
              <a:t>проекта</a:t>
            </a:r>
            <a:endParaRPr lang="en-US" dirty="0"/>
          </a:p>
          <a:p>
            <a:r>
              <a:rPr lang="bg-BG" dirty="0" smtClean="0"/>
              <a:t>Ресурс за поддръжка - най-малко </a:t>
            </a:r>
            <a:r>
              <a:rPr lang="bg-BG" dirty="0"/>
              <a:t>1 % от общата стойност на </a:t>
            </a:r>
            <a:r>
              <a:rPr lang="bg-BG" dirty="0" smtClean="0"/>
              <a:t>проекта за всяка година на устойчивост</a:t>
            </a:r>
            <a:endParaRPr lang="en-US" dirty="0"/>
          </a:p>
          <a:p>
            <a:pPr marL="0" indent="0">
              <a:buNone/>
            </a:pPr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/>
              <a:t>Допустими видове дейности</a:t>
            </a:r>
            <a:r>
              <a:rPr lang="en-US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71" y="7719626"/>
            <a:ext cx="6468533" cy="451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7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/>
          </a:bodyPr>
          <a:lstStyle/>
          <a:p>
            <a:pPr lvl="7"/>
            <a:endParaRPr lang="bg-BG" dirty="0" smtClean="0"/>
          </a:p>
          <a:p>
            <a:pPr lvl="7"/>
            <a:r>
              <a:rPr lang="bg-BG" dirty="0" smtClean="0"/>
              <a:t>Настоящата </a:t>
            </a:r>
            <a:r>
              <a:rPr lang="bg-BG" dirty="0"/>
              <a:t>процедура </a:t>
            </a:r>
            <a:r>
              <a:rPr lang="bg-BG" cap="all" dirty="0"/>
              <a:t>„</a:t>
            </a:r>
            <a:r>
              <a:rPr lang="bg-BG" dirty="0"/>
              <a:t>Интегрирани мерки в подкрепа на ромското включване </a:t>
            </a:r>
            <a:r>
              <a:rPr lang="bg-BG" b="1" dirty="0"/>
              <a:t>не представлява</a:t>
            </a:r>
            <a:r>
              <a:rPr lang="bg-BG" dirty="0"/>
              <a:t> държавна помощ. </a:t>
            </a:r>
            <a:endParaRPr lang="en-US" dirty="0"/>
          </a:p>
          <a:p>
            <a:pPr lvl="7" hangingPunct="0"/>
            <a:r>
              <a:rPr lang="bg-BG" dirty="0" smtClean="0"/>
              <a:t>При </a:t>
            </a:r>
            <a:r>
              <a:rPr lang="bg-BG" dirty="0"/>
              <a:t>реализирането на местната политика общините и районите на общини подпомагат дейността на централната изпълнителна власт при упражняването на публични правомощия и изпълняват функции преди всичко от неикономически характер.</a:t>
            </a:r>
            <a:endParaRPr lang="en-US" dirty="0"/>
          </a:p>
          <a:p>
            <a:pPr lvl="7"/>
            <a:r>
              <a:rPr lang="bg-BG" dirty="0"/>
              <a:t>Разходите на българските партньори (с изключение на органите на изпълнителната и местната власт), свързани с изпълнението на дейности по проектното предложение, </a:t>
            </a:r>
            <a:r>
              <a:rPr lang="bg-BG" b="1" dirty="0"/>
              <a:t>трябва да бъдат с неикономически характер</a:t>
            </a:r>
            <a:r>
              <a:rPr lang="bg-BG" dirty="0"/>
              <a:t>. </a:t>
            </a:r>
            <a:endParaRPr lang="en-US" dirty="0"/>
          </a:p>
          <a:p>
            <a:pPr lvl="7"/>
            <a:r>
              <a:rPr lang="bg-BG" dirty="0"/>
              <a:t>В случай че партньорът има </a:t>
            </a:r>
            <a:r>
              <a:rPr lang="bg-BG" b="1" dirty="0"/>
              <a:t>икономическа</a:t>
            </a:r>
            <a:r>
              <a:rPr lang="bg-BG" dirty="0"/>
              <a:t> и </a:t>
            </a:r>
            <a:r>
              <a:rPr lang="bg-BG" b="1" dirty="0"/>
              <a:t>неикономическа</a:t>
            </a:r>
            <a:r>
              <a:rPr lang="bg-BG" dirty="0"/>
              <a:t> дейност, той следва да докаже, че води </a:t>
            </a:r>
            <a:r>
              <a:rPr lang="bg-BG" b="1" dirty="0"/>
              <a:t>аналитично осчетоводяване</a:t>
            </a:r>
            <a:r>
              <a:rPr lang="bg-BG" dirty="0"/>
              <a:t> и разходите от икономическата и неикономическата дейност са разделени, видими и проследими.</a:t>
            </a:r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15" y="3544300"/>
            <a:ext cx="5358128" cy="688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9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800" b="1" u="sng" dirty="0" smtClean="0"/>
              <a:t> </a:t>
            </a:r>
            <a:r>
              <a:rPr lang="bg-BG" sz="4800" b="1" u="sng" dirty="0"/>
              <a:t>Анализ на риска</a:t>
            </a:r>
            <a:endParaRPr lang="en-US" sz="4800" dirty="0"/>
          </a:p>
          <a:p>
            <a:pPr marL="0" indent="0">
              <a:buNone/>
            </a:pPr>
            <a:r>
              <a:rPr lang="bg-BG" sz="4800" dirty="0" smtClean="0"/>
              <a:t>	Кандидатът </a:t>
            </a:r>
            <a:r>
              <a:rPr lang="bg-BG" sz="4800" dirty="0"/>
              <a:t>следва да опише </a:t>
            </a:r>
            <a:r>
              <a:rPr lang="en-GB" sz="4800" dirty="0" err="1"/>
              <a:t>всички</a:t>
            </a:r>
            <a:r>
              <a:rPr lang="en-GB" sz="4800" dirty="0"/>
              <a:t> </a:t>
            </a:r>
            <a:r>
              <a:rPr lang="en-GB" sz="4800" dirty="0" err="1"/>
              <a:t>възможни</a:t>
            </a:r>
            <a:r>
              <a:rPr lang="en-GB" sz="4800" dirty="0"/>
              <a:t> </a:t>
            </a:r>
            <a:r>
              <a:rPr lang="en-GB" sz="4800" dirty="0" err="1"/>
              <a:t>рискове</a:t>
            </a:r>
            <a:r>
              <a:rPr lang="bg-BG" sz="4800" dirty="0"/>
              <a:t> пред изпълнението на проекта</a:t>
            </a:r>
            <a:r>
              <a:rPr lang="en-GB" sz="4800" dirty="0"/>
              <a:t>, </a:t>
            </a:r>
            <a:r>
              <a:rPr lang="en-GB" sz="4800" dirty="0" err="1"/>
              <a:t>вероятността</a:t>
            </a:r>
            <a:r>
              <a:rPr lang="en-GB" sz="4800" dirty="0"/>
              <a:t> </a:t>
            </a:r>
            <a:r>
              <a:rPr lang="bg-BG" sz="4800" dirty="0"/>
              <a:t>за тяхното </a:t>
            </a:r>
            <a:r>
              <a:rPr lang="en-GB" sz="4800" dirty="0" err="1"/>
              <a:t>настъпване</a:t>
            </a:r>
            <a:r>
              <a:rPr lang="en-GB" sz="4800" dirty="0"/>
              <a:t> и </a:t>
            </a:r>
            <a:r>
              <a:rPr lang="en-GB" sz="4800" dirty="0" err="1"/>
              <a:t>ефекта</a:t>
            </a:r>
            <a:r>
              <a:rPr lang="en-GB" sz="4800" dirty="0"/>
              <a:t>, </a:t>
            </a:r>
            <a:r>
              <a:rPr lang="en-GB" sz="4800" dirty="0" err="1"/>
              <a:t>който</a:t>
            </a:r>
            <a:r>
              <a:rPr lang="en-GB" sz="4800" dirty="0"/>
              <a:t> </a:t>
            </a:r>
            <a:r>
              <a:rPr lang="en-GB" sz="4800" dirty="0" err="1"/>
              <a:t>биха</a:t>
            </a:r>
            <a:r>
              <a:rPr lang="en-GB" sz="4800" dirty="0"/>
              <a:t> </a:t>
            </a:r>
            <a:r>
              <a:rPr lang="en-GB" sz="4800" dirty="0" err="1"/>
              <a:t>имали</a:t>
            </a:r>
            <a:r>
              <a:rPr lang="en-GB" sz="4800" dirty="0"/>
              <a:t> </a:t>
            </a:r>
            <a:r>
              <a:rPr lang="en-GB" sz="4800" dirty="0" err="1"/>
              <a:t>върху</a:t>
            </a:r>
            <a:r>
              <a:rPr lang="en-GB" sz="4800" dirty="0"/>
              <a:t> </a:t>
            </a:r>
            <a:r>
              <a:rPr lang="en-GB" sz="4800" dirty="0" err="1"/>
              <a:t>постигането</a:t>
            </a:r>
            <a:r>
              <a:rPr lang="en-GB" sz="4800" dirty="0"/>
              <a:t> </a:t>
            </a:r>
            <a:r>
              <a:rPr lang="en-GB" sz="4800" dirty="0" err="1"/>
              <a:t>на</a:t>
            </a:r>
            <a:r>
              <a:rPr lang="en-GB" sz="4800" dirty="0"/>
              <a:t> </a:t>
            </a:r>
            <a:r>
              <a:rPr lang="en-GB" sz="4800" dirty="0" err="1"/>
              <a:t>резултатите</a:t>
            </a:r>
            <a:r>
              <a:rPr lang="en-GB" sz="4800" dirty="0"/>
              <a:t> </a:t>
            </a:r>
            <a:r>
              <a:rPr lang="en-GB" sz="4800" dirty="0" err="1"/>
              <a:t>от</a:t>
            </a:r>
            <a:r>
              <a:rPr lang="en-GB" sz="4800" dirty="0"/>
              <a:t> </a:t>
            </a:r>
            <a:r>
              <a:rPr lang="en-GB" sz="4800" dirty="0" err="1"/>
              <a:t>проекта</a:t>
            </a:r>
            <a:r>
              <a:rPr lang="en-GB" sz="4800" dirty="0"/>
              <a:t>, </a:t>
            </a:r>
            <a:r>
              <a:rPr lang="en-GB" sz="4800" dirty="0" err="1"/>
              <a:t>както</a:t>
            </a:r>
            <a:r>
              <a:rPr lang="en-GB" sz="4800" dirty="0"/>
              <a:t> и </a:t>
            </a:r>
            <a:r>
              <a:rPr lang="en-GB" sz="4800" dirty="0" err="1"/>
              <a:t>предвидените</a:t>
            </a:r>
            <a:r>
              <a:rPr lang="en-GB" sz="4800" dirty="0"/>
              <a:t> </a:t>
            </a:r>
            <a:r>
              <a:rPr lang="en-GB" sz="4800" dirty="0" err="1"/>
              <a:t>мерки</a:t>
            </a:r>
            <a:r>
              <a:rPr lang="en-GB" sz="4800" dirty="0"/>
              <a:t> </a:t>
            </a:r>
            <a:r>
              <a:rPr lang="en-GB" sz="4800" dirty="0" err="1"/>
              <a:t>за</a:t>
            </a:r>
            <a:r>
              <a:rPr lang="en-GB" sz="4800" dirty="0"/>
              <a:t> </a:t>
            </a:r>
            <a:r>
              <a:rPr lang="en-GB" sz="4800" dirty="0" err="1"/>
              <a:t>предотвратяване</a:t>
            </a:r>
            <a:r>
              <a:rPr lang="en-GB" sz="4800" dirty="0"/>
              <a:t> </a:t>
            </a:r>
            <a:r>
              <a:rPr lang="en-GB" sz="4800" dirty="0" err="1"/>
              <a:t>или</a:t>
            </a:r>
            <a:r>
              <a:rPr lang="en-GB" sz="4800" dirty="0"/>
              <a:t> </a:t>
            </a:r>
            <a:r>
              <a:rPr lang="en-GB" sz="4800" dirty="0" err="1"/>
              <a:t>справяне</a:t>
            </a:r>
            <a:r>
              <a:rPr lang="en-GB" sz="4800" dirty="0"/>
              <a:t> с </a:t>
            </a:r>
            <a:r>
              <a:rPr lang="en-GB" sz="4800" dirty="0" err="1"/>
              <a:t>такива</a:t>
            </a:r>
            <a:r>
              <a:rPr lang="en-GB" sz="4800" dirty="0"/>
              <a:t> </a:t>
            </a:r>
            <a:r>
              <a:rPr lang="en-GB" sz="4800" dirty="0" err="1"/>
              <a:t>рискове</a:t>
            </a:r>
            <a:r>
              <a:rPr lang="en-GB" sz="4800" dirty="0"/>
              <a:t>.</a:t>
            </a:r>
            <a:endParaRPr lang="en-US" sz="4800" dirty="0"/>
          </a:p>
          <a:p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861413"/>
            <a:ext cx="15435943" cy="41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35" y="1023276"/>
            <a:ext cx="21861705" cy="2954655"/>
          </a:xfrm>
        </p:spPr>
        <p:txBody>
          <a:bodyPr/>
          <a:lstStyle/>
          <a:p>
            <a:r>
              <a:rPr lang="bg-BG" sz="4800" dirty="0"/>
              <a:t>П</a:t>
            </a:r>
            <a:r>
              <a:rPr lang="en-US" sz="4800" dirty="0" err="1" smtClean="0"/>
              <a:t>рограма</a:t>
            </a:r>
            <a:r>
              <a:rPr lang="en-US" sz="4800" dirty="0" smtClean="0"/>
              <a:t> </a:t>
            </a:r>
            <a:r>
              <a:rPr lang="en-US" sz="4800" dirty="0"/>
              <a:t>„</a:t>
            </a:r>
            <a:r>
              <a:rPr lang="en-US" sz="4800" dirty="0" err="1"/>
              <a:t>Местно</a:t>
            </a:r>
            <a:r>
              <a:rPr lang="en-US" sz="4800" dirty="0"/>
              <a:t> </a:t>
            </a:r>
            <a:r>
              <a:rPr lang="en-US" sz="4800" dirty="0" err="1"/>
              <a:t>развитие</a:t>
            </a:r>
            <a:r>
              <a:rPr lang="en-US" sz="4800" dirty="0"/>
              <a:t>, </a:t>
            </a:r>
            <a:r>
              <a:rPr lang="en-US" sz="4800" dirty="0" err="1"/>
              <a:t>намаляване</a:t>
            </a:r>
            <a:r>
              <a:rPr lang="en-US" sz="4800" dirty="0"/>
              <a:t> </a:t>
            </a:r>
            <a:r>
              <a:rPr lang="en-US" sz="4800" dirty="0" err="1"/>
              <a:t>на</a:t>
            </a:r>
            <a:r>
              <a:rPr lang="en-US" sz="4800" dirty="0"/>
              <a:t> </a:t>
            </a:r>
            <a:r>
              <a:rPr lang="en-US" sz="4800" dirty="0" err="1"/>
              <a:t>бедността</a:t>
            </a:r>
            <a:r>
              <a:rPr lang="en-US" sz="4800" dirty="0"/>
              <a:t> и </a:t>
            </a:r>
            <a:r>
              <a:rPr lang="bg-BG" sz="4800" dirty="0"/>
              <a:t>подобрено</a:t>
            </a:r>
            <a:r>
              <a:rPr lang="en-US" sz="4800" dirty="0"/>
              <a:t> </a:t>
            </a:r>
            <a:r>
              <a:rPr lang="en-US" sz="4800" dirty="0" err="1"/>
              <a:t>включване</a:t>
            </a:r>
            <a:r>
              <a:rPr lang="en-US" sz="4800" dirty="0"/>
              <a:t> </a:t>
            </a:r>
            <a:r>
              <a:rPr lang="en-US" sz="4800" dirty="0" err="1"/>
              <a:t>на</a:t>
            </a:r>
            <a:r>
              <a:rPr lang="en-US" sz="4800" dirty="0"/>
              <a:t> </a:t>
            </a:r>
            <a:r>
              <a:rPr lang="en-US" sz="4800" dirty="0" err="1"/>
              <a:t>уязвими</a:t>
            </a:r>
            <a:r>
              <a:rPr lang="en-US" sz="4800" dirty="0"/>
              <a:t> </a:t>
            </a:r>
            <a:r>
              <a:rPr lang="en-US" sz="4800" dirty="0" err="1"/>
              <a:t>групи</a:t>
            </a:r>
            <a:r>
              <a:rPr lang="en-US" sz="4800" dirty="0"/>
              <a:t>”, </a:t>
            </a:r>
            <a:r>
              <a:rPr lang="en-US" sz="4800" dirty="0" err="1"/>
              <a:t>финансирана</a:t>
            </a:r>
            <a:r>
              <a:rPr lang="en-US" sz="4800" dirty="0"/>
              <a:t> </a:t>
            </a:r>
            <a:r>
              <a:rPr lang="en-US" sz="4800" dirty="0" err="1"/>
              <a:t>от</a:t>
            </a:r>
            <a:r>
              <a:rPr lang="en-US" sz="4800" dirty="0"/>
              <a:t> </a:t>
            </a:r>
            <a:r>
              <a:rPr lang="en-US" sz="4800" dirty="0" err="1"/>
              <a:t>Финансовия</a:t>
            </a:r>
            <a:r>
              <a:rPr lang="en-US" sz="4800" dirty="0"/>
              <a:t> </a:t>
            </a:r>
            <a:r>
              <a:rPr lang="en-US" sz="4800" dirty="0" err="1"/>
              <a:t>механизъм</a:t>
            </a:r>
            <a:r>
              <a:rPr lang="en-US" sz="4800" dirty="0"/>
              <a:t> </a:t>
            </a:r>
            <a:r>
              <a:rPr lang="en-US" sz="4800" dirty="0" err="1"/>
              <a:t>на</a:t>
            </a:r>
            <a:r>
              <a:rPr lang="en-US" sz="4800" dirty="0"/>
              <a:t> </a:t>
            </a:r>
            <a:r>
              <a:rPr lang="en-US" sz="4800" dirty="0" err="1"/>
              <a:t>Европейското</a:t>
            </a:r>
            <a:r>
              <a:rPr lang="en-US" sz="4800" dirty="0"/>
              <a:t> </a:t>
            </a:r>
            <a:r>
              <a:rPr lang="en-US" sz="4800" dirty="0" err="1"/>
              <a:t>икономическо</a:t>
            </a:r>
            <a:r>
              <a:rPr lang="en-US" sz="4800" dirty="0"/>
              <a:t> </a:t>
            </a:r>
            <a:r>
              <a:rPr lang="en-US" sz="4800" dirty="0" err="1"/>
              <a:t>пространство</a:t>
            </a:r>
            <a:r>
              <a:rPr lang="en-US" sz="4800" dirty="0"/>
              <a:t> 2014 - 2021 г. (</a:t>
            </a:r>
            <a:r>
              <a:rPr lang="bg-BG" sz="4800" dirty="0" err="1"/>
              <a:t>ФМ</a:t>
            </a:r>
            <a:r>
              <a:rPr lang="bg-BG" sz="4800" dirty="0"/>
              <a:t> на</a:t>
            </a:r>
            <a:r>
              <a:rPr lang="en-US" sz="4800" dirty="0"/>
              <a:t> </a:t>
            </a:r>
            <a:r>
              <a:rPr lang="en-US" sz="4800" dirty="0" err="1"/>
              <a:t>ЕИП</a:t>
            </a:r>
            <a:r>
              <a:rPr lang="en-US" sz="4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4310743"/>
            <a:ext cx="21861705" cy="79687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bg-BG" dirty="0" smtClean="0"/>
              <a:t>Финансирана от Норвегия, Исландия и Лихтенщайн (държави донори)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bg-BG" dirty="0" smtClean="0"/>
              <a:t>Работи в </a:t>
            </a:r>
            <a:r>
              <a:rPr lang="bg-BG" dirty="0"/>
              <a:t>три програмни области:</a:t>
            </a:r>
            <a:endParaRPr lang="en-US" dirty="0"/>
          </a:p>
          <a:p>
            <a:pPr lvl="0"/>
            <a:r>
              <a:rPr lang="bg-BG" dirty="0"/>
              <a:t>Местно развитие и намаляване на </a:t>
            </a:r>
            <a:r>
              <a:rPr lang="bg-BG" dirty="0" smtClean="0"/>
              <a:t>бедността</a:t>
            </a:r>
            <a:endParaRPr lang="en-US" dirty="0"/>
          </a:p>
          <a:p>
            <a:pPr lvl="0"/>
            <a:r>
              <a:rPr lang="bg-BG" dirty="0">
                <a:solidFill>
                  <a:schemeClr val="tx1"/>
                </a:solidFill>
              </a:rPr>
              <a:t>Деца и младежи в </a:t>
            </a:r>
            <a:r>
              <a:rPr lang="bg-BG" dirty="0" smtClean="0">
                <a:solidFill>
                  <a:schemeClr val="tx1"/>
                </a:solidFill>
              </a:rPr>
              <a:t>риск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bg-BG" b="1" dirty="0">
                <a:solidFill>
                  <a:srgbClr val="FF0000"/>
                </a:solidFill>
              </a:rPr>
              <a:t>Включване </a:t>
            </a:r>
            <a:r>
              <a:rPr lang="bg-BG" b="1" dirty="0" smtClean="0">
                <a:solidFill>
                  <a:srgbClr val="FF0000"/>
                </a:solidFill>
              </a:rPr>
              <a:t>и активиране </a:t>
            </a:r>
            <a:r>
              <a:rPr lang="bg-BG" b="1" dirty="0">
                <a:solidFill>
                  <a:srgbClr val="FF0000"/>
                </a:solidFill>
              </a:rPr>
              <a:t>на </a:t>
            </a:r>
            <a:r>
              <a:rPr lang="bg-BG" b="1" dirty="0" smtClean="0">
                <a:solidFill>
                  <a:srgbClr val="FF0000"/>
                </a:solidFill>
              </a:rPr>
              <a:t>ромите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bg-BG" dirty="0" smtClean="0"/>
              <a:t>Обхваща предефинирани проекти, малка </a:t>
            </a:r>
            <a:r>
              <a:rPr lang="bg-BG" dirty="0" err="1" smtClean="0"/>
              <a:t>грантова</a:t>
            </a:r>
            <a:r>
              <a:rPr lang="bg-BG" dirty="0" smtClean="0"/>
              <a:t> схема и схеми за </a:t>
            </a:r>
            <a:endParaRPr lang="en-US" dirty="0" smtClean="0"/>
          </a:p>
          <a:p>
            <a:pPr marL="0" indent="0">
              <a:buNone/>
            </a:pPr>
            <a:r>
              <a:rPr lang="bg-BG" dirty="0" smtClean="0"/>
              <a:t>подбор на проекти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bg-BG" dirty="0" smtClean="0"/>
              <a:t>Управлява се от Министерство на образованието и науката чрез дирекция „Външни европейски програми“ (Програмен оператор)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1" y="5106194"/>
            <a:ext cx="8263466" cy="53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748711"/>
            <a:ext cx="21861705" cy="8530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/>
              <a:t>Анализ на </a:t>
            </a:r>
            <a:r>
              <a:rPr lang="ru-RU" sz="3600" b="1" u="sng" dirty="0" err="1"/>
              <a:t>нуждите</a:t>
            </a:r>
            <a:r>
              <a:rPr lang="ru-RU" sz="3600" b="1" u="sng" dirty="0"/>
              <a:t> на </a:t>
            </a:r>
            <a:r>
              <a:rPr lang="ru-RU" sz="3600" b="1" u="sng" dirty="0" err="1"/>
              <a:t>целевата</a:t>
            </a:r>
            <a:r>
              <a:rPr lang="ru-RU" sz="3600" b="1" u="sng" dirty="0"/>
              <a:t> </a:t>
            </a:r>
            <a:r>
              <a:rPr lang="ru-RU" sz="3600" b="1" u="sng" dirty="0" err="1"/>
              <a:t>група</a:t>
            </a:r>
            <a:r>
              <a:rPr lang="ru-RU" sz="3600" b="1" u="sng" dirty="0"/>
              <a:t> и стратегия за развитие на </a:t>
            </a:r>
            <a:r>
              <a:rPr lang="ru-RU" sz="3600" b="1" u="sng" dirty="0" err="1"/>
              <a:t>предоставяните</a:t>
            </a:r>
            <a:r>
              <a:rPr lang="ru-RU" sz="3600" b="1" u="sng" dirty="0"/>
              <a:t> услуги за </a:t>
            </a:r>
            <a:r>
              <a:rPr lang="ru-RU" sz="3600" b="1" u="sng" dirty="0" err="1"/>
              <a:t>следващите</a:t>
            </a:r>
            <a:r>
              <a:rPr lang="ru-RU" sz="3600" b="1" u="sng" dirty="0"/>
              <a:t> 5 </a:t>
            </a:r>
            <a:r>
              <a:rPr lang="ru-RU" sz="3600" b="1" u="sng" dirty="0" err="1" smtClean="0"/>
              <a:t>години</a:t>
            </a:r>
            <a:endParaRPr lang="ru-RU" sz="3600" b="1" u="sng" dirty="0" smtClean="0"/>
          </a:p>
          <a:p>
            <a:pPr marL="0" indent="0">
              <a:buNone/>
            </a:pPr>
            <a:r>
              <a:rPr lang="bg-BG" dirty="0" smtClean="0"/>
              <a:t>- В партньорство с избраната неправителствена организация (работеща в общността)</a:t>
            </a:r>
          </a:p>
          <a:p>
            <a:pPr marL="0" indent="0">
              <a:buNone/>
            </a:pPr>
            <a:r>
              <a:rPr lang="bg-BG" dirty="0" smtClean="0"/>
              <a:t>- Здравеопазване, образование, заетост и професионално обучение, взаимоотношенията между ромското и не-ромското население, нуждите на региона по отношение на заетостта, друга информация, съотносима към специфичния район за изпълнение.</a:t>
            </a:r>
            <a:endParaRPr lang="en-US" dirty="0" smtClean="0"/>
          </a:p>
          <a:p>
            <a:pPr marL="0" indent="0" algn="ctr">
              <a:buNone/>
            </a:pPr>
            <a:endParaRPr lang="bg-BG" sz="3600" b="1" u="sng" dirty="0" smtClean="0"/>
          </a:p>
          <a:p>
            <a:pPr marL="0" indent="0" algn="ctr">
              <a:buNone/>
            </a:pPr>
            <a:endParaRPr lang="bg-BG" sz="3600" b="1" u="sng" dirty="0"/>
          </a:p>
          <a:p>
            <a:pPr marL="0" indent="0" algn="ctr">
              <a:buNone/>
            </a:pPr>
            <a:endParaRPr lang="bg-BG" sz="3600" b="1" u="sng" dirty="0" smtClean="0"/>
          </a:p>
          <a:p>
            <a:pPr marL="0" indent="0" algn="ctr">
              <a:buNone/>
            </a:pPr>
            <a:endParaRPr lang="bg-BG" sz="3600" b="1" u="sng" dirty="0"/>
          </a:p>
          <a:p>
            <a:pPr marL="0" indent="0" algn="ctr">
              <a:buNone/>
            </a:pPr>
            <a:endParaRPr lang="en-US" sz="36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7924801"/>
            <a:ext cx="16289867" cy="43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4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1654629"/>
            <a:ext cx="21861705" cy="10717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/>
              <a:t>	</a:t>
            </a:r>
            <a:r>
              <a:rPr lang="bg-BG" b="1" dirty="0" smtClean="0"/>
              <a:t>			</a:t>
            </a:r>
          </a:p>
          <a:p>
            <a:pPr marL="0" indent="0">
              <a:buNone/>
            </a:pPr>
            <a:r>
              <a:rPr lang="bg-BG" sz="4800" b="1" dirty="0"/>
              <a:t>	</a:t>
            </a:r>
            <a:r>
              <a:rPr lang="bg-BG" sz="4800" b="1" dirty="0" smtClean="0"/>
              <a:t>			</a:t>
            </a:r>
          </a:p>
          <a:p>
            <a:pPr marL="0" indent="0">
              <a:buNone/>
            </a:pPr>
            <a:r>
              <a:rPr lang="bg-BG" sz="4800" b="1" dirty="0"/>
              <a:t>	</a:t>
            </a:r>
            <a:r>
              <a:rPr lang="bg-BG" sz="4800" b="1" dirty="0" smtClean="0"/>
              <a:t>			</a:t>
            </a: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		</a:t>
            </a:r>
          </a:p>
          <a:p>
            <a:pPr marL="0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			</a:t>
            </a:r>
            <a:r>
              <a:rPr lang="bg-BG" sz="4800" b="1" dirty="0" smtClean="0">
                <a:solidFill>
                  <a:schemeClr val="bg1"/>
                </a:solidFill>
              </a:rPr>
              <a:t>БЛАГОДАРЯ </a:t>
            </a:r>
            <a:endParaRPr lang="bg-BG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g-BG" sz="4800" b="1" dirty="0" smtClean="0">
                <a:solidFill>
                  <a:schemeClr val="bg1"/>
                </a:solidFill>
              </a:rPr>
              <a:t>				</a:t>
            </a:r>
            <a:r>
              <a:rPr lang="en-US" sz="4800" b="1" dirty="0" smtClean="0">
                <a:solidFill>
                  <a:schemeClr val="bg1"/>
                </a:solidFill>
              </a:rPr>
              <a:t>	</a:t>
            </a:r>
            <a:r>
              <a:rPr lang="bg-BG" sz="4800" b="1" dirty="0" smtClean="0">
                <a:solidFill>
                  <a:schemeClr val="bg1"/>
                </a:solidFill>
              </a:rPr>
              <a:t>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4012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 smtClean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/>
          </a:bodyPr>
          <a:lstStyle/>
          <a:p>
            <a:r>
              <a:rPr lang="bg-BG" b="1" dirty="0" smtClean="0"/>
              <a:t>Основна цел на схемата</a:t>
            </a:r>
            <a:r>
              <a:rPr lang="bg-BG" dirty="0" smtClean="0"/>
              <a:t>: </a:t>
            </a:r>
          </a:p>
          <a:p>
            <a:pPr marL="0" indent="0">
              <a:buNone/>
            </a:pPr>
            <a:r>
              <a:rPr lang="bg-BG" dirty="0" smtClean="0"/>
              <a:t>	Подобрено </a:t>
            </a:r>
            <a:r>
              <a:rPr lang="bg-BG" dirty="0"/>
              <a:t>включване и активиране на ромите чрез създаване и развитие на интегративни центрове, предоставящи подкрепа и услуги в областта на образованието, здравеопазването, заетостта и професионалната реализация.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	Особено в </a:t>
            </a:r>
            <a:r>
              <a:rPr lang="bg-BG" dirty="0"/>
              <a:t>ромските общности, живеещи в компактни маргинализирани групи, понякога в близост до други етнически малцинства и в райони в неравностойно положение, както и в ромските общности, живеещи в маргинализирани части на градове или в сегрегирани </a:t>
            </a:r>
            <a:r>
              <a:rPr lang="bg-BG" dirty="0" smtClean="0"/>
              <a:t>селища</a:t>
            </a:r>
          </a:p>
          <a:p>
            <a:pPr marL="0" indent="0">
              <a:buNone/>
            </a:pPr>
            <a:r>
              <a:rPr lang="bg-BG" dirty="0" smtClean="0"/>
              <a:t>	</a:t>
            </a:r>
          </a:p>
          <a:p>
            <a:pPr marL="0" indent="0">
              <a:buNone/>
            </a:pPr>
            <a:endParaRPr lang="bg-BG" dirty="0" smtClean="0"/>
          </a:p>
          <a:p>
            <a:r>
              <a:rPr lang="bg-BG" b="1" dirty="0" smtClean="0"/>
              <a:t>Географски обхват</a:t>
            </a:r>
            <a:r>
              <a:rPr lang="bg-BG" dirty="0" smtClean="0"/>
              <a:t>: </a:t>
            </a:r>
          </a:p>
          <a:p>
            <a:pPr marL="0" indent="0">
              <a:buNone/>
            </a:pPr>
            <a:r>
              <a:rPr lang="bg-BG" dirty="0"/>
              <a:t>	</a:t>
            </a:r>
            <a:r>
              <a:rPr lang="bg-BG" dirty="0" smtClean="0"/>
              <a:t>Цялата територия на страната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598" y="7078133"/>
            <a:ext cx="8249741" cy="42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3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bg-BG" dirty="0" smtClean="0"/>
          </a:p>
          <a:p>
            <a:pPr marL="0" lvl="0" indent="0">
              <a:buNone/>
            </a:pPr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	СПЕЦИФИЧНИ ЦЕЛИ</a:t>
            </a:r>
          </a:p>
          <a:p>
            <a:pPr lvl="0" algn="just"/>
            <a:r>
              <a:rPr lang="bg-BG" dirty="0" smtClean="0"/>
              <a:t>Създаване </a:t>
            </a:r>
            <a:r>
              <a:rPr lang="bg-BG" dirty="0"/>
              <a:t>на иновативен </a:t>
            </a:r>
            <a:r>
              <a:rPr lang="bg-BG" b="1" dirty="0"/>
              <a:t>комплекс от услуги</a:t>
            </a:r>
            <a:r>
              <a:rPr lang="bg-BG" dirty="0"/>
              <a:t> (център), подпомагащ равния достъп до качествени здравни, образователни, социални услуги и услуги за професионално обучение и осигуряването на заетост в райони с компактно сегрегирано население, в селски райони с висок процент ромска популация (над 10% от общото население), в райони в неравностойно положение с висок процент ромско население (над 10% от общото население) и/или бедни райони с висок процент ромско население (над 10% от общото население);</a:t>
            </a:r>
            <a:endParaRPr lang="en-US" dirty="0"/>
          </a:p>
          <a:p>
            <a:pPr lvl="0" algn="just"/>
            <a:r>
              <a:rPr lang="bg-BG" dirty="0"/>
              <a:t>Ангажиране и активиране на ромската общност за планиране, провеждане и оценка на дейности, свързани с интеграцията;</a:t>
            </a:r>
            <a:endParaRPr lang="en-US" dirty="0"/>
          </a:p>
          <a:p>
            <a:pPr lvl="0" algn="just"/>
            <a:r>
              <a:rPr lang="bg-BG" dirty="0"/>
              <a:t>Осигуряване на подходяща инфраструктура, обзавеждане и оборудване за предоставяне на разнообразен набор от интегрирани услуги в обособени интегративни центрове;</a:t>
            </a:r>
            <a:endParaRPr lang="en-US" dirty="0"/>
          </a:p>
          <a:p>
            <a:pPr lvl="0" algn="just"/>
            <a:r>
              <a:rPr lang="bg-BG" dirty="0"/>
              <a:t>Подпомагане на преодоляването на сегрегацията и етническата дискриминация, разработване и изпълнение на активни действия срещу антициганизма</a:t>
            </a:r>
            <a:r>
              <a:rPr lang="bg-BG" dirty="0" smtClean="0"/>
              <a:t>;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3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marL="0" lvl="0" indent="0">
              <a:buNone/>
            </a:pPr>
            <a:r>
              <a:rPr lang="bg-BG" b="1" dirty="0" smtClean="0">
                <a:solidFill>
                  <a:schemeClr val="bg2">
                    <a:lumMod val="75000"/>
                  </a:schemeClr>
                </a:solidFill>
              </a:rPr>
              <a:t>	СПЕЦИФИЧНИ </a:t>
            </a:r>
            <a:r>
              <a:rPr lang="bg-BG" b="1" dirty="0">
                <a:solidFill>
                  <a:schemeClr val="bg2">
                    <a:lumMod val="75000"/>
                  </a:schemeClr>
                </a:solidFill>
              </a:rPr>
              <a:t>ЦЕЛИ</a:t>
            </a:r>
            <a:endParaRPr lang="bg-BG" dirty="0" smtClean="0"/>
          </a:p>
          <a:p>
            <a:pPr lvl="0"/>
            <a:endParaRPr lang="bg-BG" dirty="0"/>
          </a:p>
          <a:p>
            <a:pPr lvl="0" algn="just"/>
            <a:r>
              <a:rPr lang="bg-BG" dirty="0" smtClean="0"/>
              <a:t>Намаляване </a:t>
            </a:r>
            <a:r>
              <a:rPr lang="bg-BG" dirty="0"/>
              <a:t>на ефектите от негативните стереотипи и дискриминацията спрямо ромите сред общото население по местата на изграждане и функциониране на интегративните центрове, предлагащи услуги за приобщаване;</a:t>
            </a:r>
            <a:endParaRPr lang="en-US" dirty="0"/>
          </a:p>
          <a:p>
            <a:pPr lvl="0" algn="just"/>
            <a:r>
              <a:rPr lang="bg-BG" dirty="0"/>
              <a:t>Намаляване на ефектите от негативните стереотипи и дискриминацията сред ромското население по местата на изграждане и функциониране на интегративните центрове, предлагащи услуги за приобщаване;</a:t>
            </a:r>
            <a:endParaRPr lang="en-US" dirty="0"/>
          </a:p>
          <a:p>
            <a:pPr lvl="0" algn="just"/>
            <a:r>
              <a:rPr lang="bg-BG" dirty="0"/>
              <a:t>Създаване на нови работни места със задължително участие на представители на ромската общност в екипите на интегративните центрове;</a:t>
            </a:r>
            <a:endParaRPr lang="en-US" dirty="0"/>
          </a:p>
          <a:p>
            <a:pPr lvl="0" algn="just"/>
            <a:r>
              <a:rPr lang="bg-BG" dirty="0"/>
              <a:t>Създаване, разгръщане и поддържане на активно сътрудничество между общинските власти и представители на неправителствения сектор, особено работещите в областта на ромското включване.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2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15974669" cy="94612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bg-BG" b="1" dirty="0" smtClean="0"/>
              <a:t>Основна </a:t>
            </a:r>
            <a:r>
              <a:rPr lang="bg-BG" b="1" dirty="0"/>
              <a:t>целева група: </a:t>
            </a:r>
            <a:endParaRPr lang="en-US" dirty="0"/>
          </a:p>
          <a:p>
            <a:pPr lvl="0"/>
            <a:r>
              <a:rPr lang="bg-BG" dirty="0"/>
              <a:t>Представители на ромската общност – в целевия район за интервенции е </a:t>
            </a:r>
            <a:endParaRPr lang="bg-BG" dirty="0" smtClean="0"/>
          </a:p>
          <a:p>
            <a:pPr marL="0" lvl="0" indent="0">
              <a:buNone/>
            </a:pPr>
            <a:r>
              <a:rPr lang="bg-BG" dirty="0" smtClean="0"/>
              <a:t>необходимо </a:t>
            </a:r>
            <a:r>
              <a:rPr lang="bg-BG" dirty="0"/>
              <a:t>да бъде доказано наличието на поне 3 000 представители на уязвими </a:t>
            </a:r>
            <a:r>
              <a:rPr lang="bg-BG" dirty="0" smtClean="0"/>
              <a:t>групи</a:t>
            </a:r>
            <a:r>
              <a:rPr lang="en-US" dirty="0"/>
              <a:t>,</a:t>
            </a:r>
            <a:endParaRPr lang="en-US" dirty="0" smtClean="0"/>
          </a:p>
          <a:p>
            <a:pPr marL="0" lvl="0" indent="0">
              <a:buNone/>
            </a:pPr>
            <a:r>
              <a:rPr lang="bg-BG" dirty="0" smtClean="0"/>
              <a:t>в </a:t>
            </a:r>
            <a:r>
              <a:rPr lang="bg-BG" dirty="0"/>
              <a:t>това число роми;</a:t>
            </a:r>
            <a:endParaRPr lang="en-US" dirty="0"/>
          </a:p>
          <a:p>
            <a:r>
              <a:rPr lang="bg-BG" dirty="0"/>
              <a:t>Представители на общността, живеещи в непосредствена близост до </a:t>
            </a:r>
            <a:r>
              <a:rPr lang="bg-BG" dirty="0" smtClean="0"/>
              <a:t>сегрегираните</a:t>
            </a:r>
          </a:p>
          <a:p>
            <a:pPr marL="0" indent="0">
              <a:buNone/>
            </a:pPr>
            <a:r>
              <a:rPr lang="bg-BG" dirty="0" smtClean="0"/>
              <a:t>населени места</a:t>
            </a:r>
            <a:r>
              <a:rPr lang="en-US" dirty="0" smtClean="0"/>
              <a:t>.</a:t>
            </a:r>
            <a:endParaRPr lang="bg-BG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b="1" dirty="0"/>
              <a:t>Вторична целева група</a:t>
            </a:r>
            <a:r>
              <a:rPr lang="bg-BG" dirty="0"/>
              <a:t>: </a:t>
            </a:r>
            <a:endParaRPr lang="en-US" dirty="0"/>
          </a:p>
          <a:p>
            <a:r>
              <a:rPr lang="bg-BG" dirty="0" smtClean="0"/>
              <a:t> </a:t>
            </a:r>
            <a:r>
              <a:rPr lang="bg-BG" dirty="0"/>
              <a:t>ромски медиатори, работещи в целевата общност;</a:t>
            </a:r>
            <a:endParaRPr lang="en-US" dirty="0"/>
          </a:p>
          <a:p>
            <a:r>
              <a:rPr lang="bg-BG" dirty="0" smtClean="0"/>
              <a:t> </a:t>
            </a:r>
            <a:r>
              <a:rPr lang="bg-BG" dirty="0"/>
              <a:t>екип за предоставяне на услуги и за управление на интегративния център;</a:t>
            </a:r>
            <a:endParaRPr lang="en-US" dirty="0"/>
          </a:p>
          <a:p>
            <a:r>
              <a:rPr lang="bg-BG" dirty="0" smtClean="0"/>
              <a:t> </a:t>
            </a:r>
            <a:r>
              <a:rPr lang="bg-BG" dirty="0"/>
              <a:t>общински служители;</a:t>
            </a:r>
            <a:endParaRPr lang="en-US" dirty="0"/>
          </a:p>
          <a:p>
            <a:r>
              <a:rPr lang="bg-BG" dirty="0" smtClean="0"/>
              <a:t> </a:t>
            </a:r>
            <a:r>
              <a:rPr lang="bg-BG" dirty="0"/>
              <a:t>други лица, свързани с дейността на интегративните центрове.</a:t>
            </a:r>
            <a:endParaRPr lang="en-US" dirty="0"/>
          </a:p>
          <a:p>
            <a:pPr marL="0" indent="0">
              <a:buNone/>
            </a:pPr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240" y="3214946"/>
            <a:ext cx="5623850" cy="88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5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bg-BG" sz="4400" b="1" dirty="0" smtClean="0">
                <a:solidFill>
                  <a:srgbClr val="FF0000"/>
                </a:solidFill>
              </a:rPr>
              <a:t>ОЧАКВАНИ РЕЗУЛТАТИ</a:t>
            </a:r>
          </a:p>
          <a:p>
            <a:pPr marL="0" indent="0">
              <a:buNone/>
            </a:pPr>
            <a:r>
              <a:rPr lang="bg-BG" b="1" dirty="0" smtClean="0"/>
              <a:t>Общ резултат: Подобрено </a:t>
            </a:r>
            <a:r>
              <a:rPr lang="bg-BG" b="1" dirty="0"/>
              <a:t>включване и повишаване на социалната ангажираност  на ромите</a:t>
            </a:r>
          </a:p>
          <a:p>
            <a:pPr marL="0" indent="0">
              <a:buNone/>
            </a:pPr>
            <a:r>
              <a:rPr lang="bg-BG" b="1" dirty="0" smtClean="0"/>
              <a:t>Специфични </a:t>
            </a:r>
            <a:r>
              <a:rPr lang="bg-BG" b="1" dirty="0"/>
              <a:t>резултати: </a:t>
            </a:r>
            <a:endParaRPr lang="en-US" dirty="0"/>
          </a:p>
          <a:p>
            <a:r>
              <a:rPr lang="bg-BG" dirty="0"/>
              <a:t>Предоставени интегрирани мерки за социално включване на ромски общности </a:t>
            </a:r>
            <a:r>
              <a:rPr lang="bg-BG" dirty="0" smtClean="0"/>
              <a:t>– </a:t>
            </a:r>
            <a:r>
              <a:rPr lang="en-US" dirty="0" smtClean="0"/>
              <a:t> </a:t>
            </a:r>
            <a:r>
              <a:rPr lang="bg-BG" dirty="0" smtClean="0"/>
              <a:t>разработване и</a:t>
            </a:r>
            <a:endParaRPr lang="en-US" dirty="0" smtClean="0"/>
          </a:p>
          <a:p>
            <a:pPr marL="0" indent="0">
              <a:buNone/>
            </a:pPr>
            <a:r>
              <a:rPr lang="bg-BG" dirty="0" smtClean="0"/>
              <a:t>предоставяне </a:t>
            </a:r>
            <a:r>
              <a:rPr lang="bg-BG" dirty="0"/>
              <a:t>на услуги в областта на образованието, </a:t>
            </a:r>
            <a:r>
              <a:rPr lang="bg-BG" dirty="0" smtClean="0"/>
              <a:t>здравеопазването</a:t>
            </a:r>
            <a:r>
              <a:rPr lang="bg-BG" dirty="0"/>
              <a:t>, осигуряването на заетост, </a:t>
            </a:r>
            <a:endParaRPr lang="en-US" dirty="0" smtClean="0"/>
          </a:p>
          <a:p>
            <a:pPr marL="0" indent="0">
              <a:buNone/>
            </a:pPr>
            <a:r>
              <a:rPr lang="bg-BG" dirty="0" smtClean="0"/>
              <a:t>професионалната </a:t>
            </a:r>
            <a:r>
              <a:rPr lang="bg-BG" dirty="0"/>
              <a:t>реализация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bg-BG" dirty="0" smtClean="0"/>
              <a:t>други </a:t>
            </a:r>
            <a:r>
              <a:rPr lang="bg-BG" dirty="0"/>
              <a:t>специфични сектори на представители на ромската общност;</a:t>
            </a:r>
            <a:endParaRPr lang="en-US" dirty="0"/>
          </a:p>
          <a:p>
            <a:r>
              <a:rPr lang="bg-BG" dirty="0"/>
              <a:t>Проведени кампании за повишаване на осведомеността, насочени към ромите; </a:t>
            </a:r>
            <a:endParaRPr lang="en-US" dirty="0"/>
          </a:p>
          <a:p>
            <a:r>
              <a:rPr lang="bg-BG" dirty="0"/>
              <a:t>Проведени кампании за повишаване на осведомеността, насочени към </a:t>
            </a:r>
            <a:r>
              <a:rPr lang="bg-BG" dirty="0" smtClean="0"/>
              <a:t>общото</a:t>
            </a:r>
            <a:r>
              <a:rPr lang="en-US" dirty="0" smtClean="0"/>
              <a:t> </a:t>
            </a:r>
            <a:r>
              <a:rPr lang="bg-BG" dirty="0" smtClean="0"/>
              <a:t>население</a:t>
            </a:r>
            <a:r>
              <a:rPr lang="bg-BG" dirty="0"/>
              <a:t>; </a:t>
            </a:r>
            <a:endParaRPr lang="en-US" dirty="0"/>
          </a:p>
          <a:p>
            <a:r>
              <a:rPr lang="bg-BG" dirty="0"/>
              <a:t>Подобрен достъп до качествени услуги в областта на здравеопазването, образованието, заетостта и други релевантни специфични услуги на представители на уязвими общности, както и на живеещи в непосредствена близост до сегрегираните целеви населени места;</a:t>
            </a:r>
            <a:endParaRPr lang="en-US" dirty="0"/>
          </a:p>
          <a:p>
            <a:r>
              <a:rPr lang="bg-BG" dirty="0"/>
              <a:t>Ефективни мерки и дейности за социално включване на представители на ромската общност в планирането, осъществяването и оценката на предоставяните услуги;</a:t>
            </a:r>
            <a:endParaRPr lang="en-US" dirty="0"/>
          </a:p>
          <a:p>
            <a:r>
              <a:rPr lang="bg-BG" dirty="0"/>
              <a:t>Повишаване на информираността, повишаване на нивото на приемане и намаляване на антициганизма и дискриминацията от страна на общото население;</a:t>
            </a:r>
            <a:endParaRPr lang="en-US" dirty="0"/>
          </a:p>
          <a:p>
            <a:r>
              <a:rPr lang="bg-BG" dirty="0"/>
              <a:t>Повишаване на информираността, повишаване на нивото на приемане и намаляване на дискриминацията в ромските общности спрямо представителите на общото население;</a:t>
            </a:r>
            <a:endParaRPr lang="en-US" dirty="0"/>
          </a:p>
          <a:p>
            <a:r>
              <a:rPr lang="bg-BG" dirty="0"/>
              <a:t>Създаване на работни места, от които поне 2 броя в центъра за предоставяне на услуги са заети от представители на ромската общност.</a:t>
            </a:r>
            <a:endParaRPr lang="en-US" dirty="0"/>
          </a:p>
          <a:p>
            <a:pPr marL="0" indent="0">
              <a:buNone/>
            </a:pPr>
            <a:endParaRPr lang="bg-BG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409" y="3211396"/>
            <a:ext cx="5993871" cy="34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607707"/>
            <a:ext cx="21861705" cy="97646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g-BG" b="1" dirty="0" smtClean="0"/>
              <a:t>	</a:t>
            </a:r>
          </a:p>
          <a:p>
            <a:pPr marL="0" indent="0">
              <a:buNone/>
            </a:pPr>
            <a:r>
              <a:rPr lang="bg-BG" sz="5800" b="1" dirty="0"/>
              <a:t>	</a:t>
            </a:r>
            <a:r>
              <a:rPr lang="bg-BG" sz="5800" b="1" dirty="0" smtClean="0"/>
              <a:t>ОСНОВНИ ИНДИКАТОРИ:</a:t>
            </a:r>
          </a:p>
          <a:p>
            <a:r>
              <a:rPr lang="bg-BG" sz="5800" dirty="0"/>
              <a:t>Брой представители на ромския етнос, получили интегрирани услуги за социално приобщаване  - минимум 800 на програмно ниво (най-малко по 100 човека на проект);</a:t>
            </a:r>
            <a:endParaRPr lang="en-US" sz="5800" dirty="0"/>
          </a:p>
          <a:p>
            <a:r>
              <a:rPr lang="bg-BG" sz="5800" dirty="0"/>
              <a:t>Ниво на приемане на ромите от мажоритарното население (в районите на интервенция на проектите) – по скала от 1 до 10 – повишаване с най-малко 40% </a:t>
            </a:r>
            <a:endParaRPr lang="en-US" sz="5800" dirty="0"/>
          </a:p>
          <a:p>
            <a:r>
              <a:rPr lang="bg-BG" sz="5800" dirty="0"/>
              <a:t>Брой създадени работни места (отчитат се по пол и етническа принадлежност на наетите) – минимум 16 на програмно ниво (по 2 нови работни места на проект в центровете за интегрирани услуги) </a:t>
            </a:r>
            <a:endParaRPr lang="en-US" sz="5800" dirty="0"/>
          </a:p>
          <a:p>
            <a:r>
              <a:rPr lang="bg-BG" sz="5800" dirty="0"/>
              <a:t>Брой на районите, предоставящи мерки за социално включване на ромите – 8 на програмно ниво (един проект предоставя услуги в най-малко един целеви район)</a:t>
            </a:r>
            <a:endParaRPr lang="en-US" sz="5800" dirty="0"/>
          </a:p>
          <a:p>
            <a:r>
              <a:rPr lang="bg-BG" sz="5800" dirty="0"/>
              <a:t>Брой кампании за повишаване на осведомеността, насочени към ромите – 16 кампании на програмно ниво (най-малко по две кампании на проект)</a:t>
            </a:r>
            <a:endParaRPr lang="en-US" sz="5800" dirty="0"/>
          </a:p>
          <a:p>
            <a:r>
              <a:rPr lang="bg-BG" sz="5800" dirty="0"/>
              <a:t>Брой роми, обхванати от кампаниите за повишаване на осведомеността – 800 на програмно ниво (най-малко по 100 човека на проект)</a:t>
            </a:r>
            <a:endParaRPr lang="en-US" sz="5800" dirty="0"/>
          </a:p>
          <a:p>
            <a:r>
              <a:rPr lang="bg-BG" sz="5800" dirty="0"/>
              <a:t>Брой кампании за повишаване на осведомеността, насочени към мнозинството – 16 кампании на програмно ниво (най-малко по две кампании на проект)</a:t>
            </a:r>
            <a:endParaRPr lang="en-US" sz="5800" dirty="0"/>
          </a:p>
          <a:p>
            <a:r>
              <a:rPr lang="bg-BG" sz="5800" dirty="0"/>
              <a:t>Брой представители на общото население, обхванати от кампаниите за повишаване на осведомеността - 800 на програмно ниво (най-малко по 100 човека на проект</a:t>
            </a:r>
            <a:r>
              <a:rPr lang="bg-BG" sz="5800" dirty="0" smtClean="0"/>
              <a:t>)</a:t>
            </a:r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2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97449"/>
            <a:ext cx="21861705" cy="677108"/>
          </a:xfrm>
        </p:spPr>
        <p:txBody>
          <a:bodyPr/>
          <a:lstStyle/>
          <a:p>
            <a:pPr algn="ctr"/>
            <a:r>
              <a:rPr lang="bg-BG" sz="4400" dirty="0"/>
              <a:t>Интегрирани мерки в подкрепа на ромското включване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11151"/>
            <a:ext cx="21861705" cy="9461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	</a:t>
            </a:r>
          </a:p>
          <a:p>
            <a:pPr marL="0" indent="0">
              <a:buNone/>
            </a:pPr>
            <a:r>
              <a:rPr lang="bg-BG" sz="4000" b="1" dirty="0" smtClean="0"/>
              <a:t>Допълнителни </a:t>
            </a:r>
            <a:r>
              <a:rPr lang="bg-BG" sz="4000" b="1" dirty="0"/>
              <a:t>индикатори</a:t>
            </a:r>
            <a:r>
              <a:rPr lang="en-GB" sz="4000" dirty="0"/>
              <a:t> </a:t>
            </a:r>
            <a:r>
              <a:rPr lang="en-GB" sz="4000" dirty="0" smtClean="0"/>
              <a:t>(</a:t>
            </a:r>
            <a:r>
              <a:rPr lang="en-GB" sz="4000" dirty="0"/>
              <a:t>в </a:t>
            </a:r>
            <a:r>
              <a:rPr lang="en-GB" sz="4000" dirty="0" err="1"/>
              <a:t>случай</a:t>
            </a:r>
            <a:r>
              <a:rPr lang="bg-BG" sz="4000" dirty="0"/>
              <a:t>,</a:t>
            </a:r>
            <a:r>
              <a:rPr lang="en-GB" sz="4000" dirty="0"/>
              <a:t> </a:t>
            </a:r>
            <a:r>
              <a:rPr lang="en-GB" sz="4000" dirty="0" err="1"/>
              <a:t>че</a:t>
            </a:r>
            <a:r>
              <a:rPr lang="en-GB" sz="4000" dirty="0"/>
              <a:t> </a:t>
            </a:r>
            <a:r>
              <a:rPr lang="en-GB" sz="4000" dirty="0" err="1"/>
              <a:t>има</a:t>
            </a:r>
            <a:r>
              <a:rPr lang="en-GB" sz="4000" dirty="0"/>
              <a:t> </a:t>
            </a:r>
            <a:r>
              <a:rPr lang="en-GB" sz="4000" dirty="0" err="1"/>
              <a:t>партньор</a:t>
            </a:r>
            <a:r>
              <a:rPr lang="en-GB" sz="4000" dirty="0"/>
              <a:t> </a:t>
            </a:r>
            <a:r>
              <a:rPr lang="en-GB" sz="4000" dirty="0" err="1"/>
              <a:t>от</a:t>
            </a:r>
            <a:r>
              <a:rPr lang="en-GB" sz="4000" dirty="0"/>
              <a:t> </a:t>
            </a:r>
            <a:r>
              <a:rPr lang="en-GB" sz="4000" dirty="0" err="1"/>
              <a:t>държава</a:t>
            </a:r>
            <a:r>
              <a:rPr lang="bg-BG" sz="4000" dirty="0"/>
              <a:t>- </a:t>
            </a:r>
            <a:r>
              <a:rPr lang="en-GB" sz="4000" dirty="0" err="1"/>
              <a:t>донор</a:t>
            </a:r>
            <a:r>
              <a:rPr lang="bg-BG" sz="4000" dirty="0"/>
              <a:t>: </a:t>
            </a:r>
            <a:r>
              <a:rPr lang="en-GB" sz="4000" dirty="0" err="1"/>
              <a:t>Исландия</a:t>
            </a:r>
            <a:r>
              <a:rPr lang="en-GB" sz="4000" dirty="0"/>
              <a:t>, </a:t>
            </a:r>
            <a:r>
              <a:rPr lang="en-GB" sz="4000" dirty="0" err="1"/>
              <a:t>Лихтенщайн</a:t>
            </a:r>
            <a:r>
              <a:rPr lang="en-GB" sz="4000" dirty="0"/>
              <a:t> и/</a:t>
            </a:r>
            <a:r>
              <a:rPr lang="en-GB" sz="4000" dirty="0" err="1"/>
              <a:t>или</a:t>
            </a:r>
            <a:r>
              <a:rPr lang="en-GB" sz="4000" dirty="0"/>
              <a:t> </a:t>
            </a:r>
            <a:r>
              <a:rPr lang="en-GB" sz="4000" dirty="0" err="1"/>
              <a:t>Норвегия</a:t>
            </a:r>
            <a:r>
              <a:rPr lang="en-GB" sz="4000" dirty="0"/>
              <a:t>)</a:t>
            </a:r>
            <a:endParaRPr lang="en-US" sz="4000" dirty="0"/>
          </a:p>
          <a:p>
            <a:r>
              <a:rPr lang="en-GB" sz="4000" dirty="0" err="1"/>
              <a:t>Ниво</a:t>
            </a:r>
            <a:r>
              <a:rPr lang="en-GB" sz="4000" dirty="0"/>
              <a:t> </a:t>
            </a:r>
            <a:r>
              <a:rPr lang="en-GB" sz="4000" dirty="0" err="1"/>
              <a:t>на</a:t>
            </a:r>
            <a:r>
              <a:rPr lang="en-GB" sz="4000" dirty="0"/>
              <a:t> </a:t>
            </a:r>
            <a:r>
              <a:rPr lang="en-GB" sz="4000" dirty="0" err="1"/>
              <a:t>удовлетвореност</a:t>
            </a:r>
            <a:r>
              <a:rPr lang="en-GB" sz="4000" dirty="0"/>
              <a:t> </a:t>
            </a:r>
            <a:r>
              <a:rPr lang="en-GB" sz="4000" dirty="0" err="1"/>
              <a:t>от</a:t>
            </a:r>
            <a:r>
              <a:rPr lang="en-GB" sz="4000" dirty="0"/>
              <a:t> </a:t>
            </a:r>
            <a:r>
              <a:rPr lang="en-GB" sz="4000" dirty="0" err="1"/>
              <a:t>партньорските</a:t>
            </a:r>
            <a:r>
              <a:rPr lang="en-GB" sz="4000" dirty="0"/>
              <a:t> </a:t>
            </a:r>
            <a:r>
              <a:rPr lang="bg-BG" sz="4000" dirty="0"/>
              <a:t>връзки</a:t>
            </a:r>
            <a:r>
              <a:rPr lang="en-GB" sz="4000" dirty="0"/>
              <a:t> с </a:t>
            </a:r>
            <a:r>
              <a:rPr lang="en-GB" sz="4000" dirty="0" err="1"/>
              <a:t>партньорите</a:t>
            </a:r>
            <a:r>
              <a:rPr lang="en-GB" sz="4000" dirty="0"/>
              <a:t> </a:t>
            </a:r>
            <a:r>
              <a:rPr lang="en-GB" sz="4000" dirty="0" err="1"/>
              <a:t>по</a:t>
            </a:r>
            <a:r>
              <a:rPr lang="en-GB" sz="4000" dirty="0"/>
              <a:t> </a:t>
            </a:r>
            <a:r>
              <a:rPr lang="en-GB" sz="4000" dirty="0" err="1"/>
              <a:t>проекта</a:t>
            </a:r>
            <a:r>
              <a:rPr lang="en-GB" sz="4000" dirty="0"/>
              <a:t> </a:t>
            </a:r>
            <a:r>
              <a:rPr lang="en-GB" sz="4000" dirty="0" err="1"/>
              <a:t>от</a:t>
            </a:r>
            <a:r>
              <a:rPr lang="en-GB" sz="4000" dirty="0"/>
              <a:t> </a:t>
            </a:r>
            <a:r>
              <a:rPr lang="en-GB" sz="4000" dirty="0" err="1"/>
              <a:t>страна</a:t>
            </a:r>
            <a:r>
              <a:rPr lang="en-GB" sz="4000" dirty="0"/>
              <a:t> </a:t>
            </a:r>
            <a:r>
              <a:rPr lang="en-GB" sz="4000" dirty="0" err="1"/>
              <a:t>донор</a:t>
            </a:r>
            <a:r>
              <a:rPr lang="en-GB" sz="4000" dirty="0"/>
              <a:t> - </a:t>
            </a:r>
            <a:r>
              <a:rPr lang="en-GB" sz="4000" dirty="0" err="1"/>
              <a:t>подобрение</a:t>
            </a:r>
            <a:r>
              <a:rPr lang="en-GB" sz="4000" dirty="0"/>
              <a:t> </a:t>
            </a:r>
            <a:r>
              <a:rPr lang="en-GB" sz="4000" dirty="0" err="1"/>
              <a:t>спрямо</a:t>
            </a:r>
            <a:r>
              <a:rPr lang="en-GB" sz="4000" dirty="0"/>
              <a:t> </a:t>
            </a:r>
            <a:r>
              <a:rPr lang="en-GB" sz="4000" dirty="0" err="1"/>
              <a:t>изходното</a:t>
            </a:r>
            <a:r>
              <a:rPr lang="en-GB" sz="4000" dirty="0"/>
              <a:t> </a:t>
            </a:r>
            <a:r>
              <a:rPr lang="en-GB" sz="4000" dirty="0" err="1"/>
              <a:t>измерване</a:t>
            </a:r>
            <a:r>
              <a:rPr lang="en-GB" sz="4000" dirty="0"/>
              <a:t> </a:t>
            </a:r>
            <a:r>
              <a:rPr lang="en-GB" sz="4000" dirty="0" err="1"/>
              <a:t>до</a:t>
            </a:r>
            <a:r>
              <a:rPr lang="en-GB" sz="4000" dirty="0"/>
              <a:t> и </a:t>
            </a:r>
            <a:r>
              <a:rPr lang="en-GB" sz="4000" dirty="0" err="1"/>
              <a:t>над</a:t>
            </a:r>
            <a:r>
              <a:rPr lang="en-GB" sz="4000" dirty="0"/>
              <a:t> 4,5 </a:t>
            </a:r>
            <a:r>
              <a:rPr lang="en-GB" sz="4000" dirty="0" err="1"/>
              <a:t>точки</a:t>
            </a:r>
            <a:r>
              <a:rPr lang="en-GB" sz="4000" dirty="0"/>
              <a:t> </a:t>
            </a:r>
            <a:r>
              <a:rPr lang="en-GB" sz="4000" dirty="0" err="1"/>
              <a:t>по</a:t>
            </a:r>
            <a:r>
              <a:rPr lang="en-GB" sz="4000" dirty="0"/>
              <a:t> </a:t>
            </a:r>
            <a:r>
              <a:rPr lang="en-GB" sz="4000" dirty="0" err="1"/>
              <a:t>скала</a:t>
            </a:r>
            <a:r>
              <a:rPr lang="en-GB" sz="4000" dirty="0"/>
              <a:t> </a:t>
            </a:r>
            <a:r>
              <a:rPr lang="en-GB" sz="4000" dirty="0" err="1"/>
              <a:t>от</a:t>
            </a:r>
            <a:r>
              <a:rPr lang="en-GB" sz="4000" dirty="0"/>
              <a:t> 1 </a:t>
            </a:r>
            <a:r>
              <a:rPr lang="en-GB" sz="4000" dirty="0" err="1"/>
              <a:t>до</a:t>
            </a:r>
            <a:r>
              <a:rPr lang="en-GB" sz="4000" dirty="0"/>
              <a:t> 7 </a:t>
            </a:r>
            <a:r>
              <a:rPr lang="en-GB" sz="4000" dirty="0" err="1"/>
              <a:t>точки</a:t>
            </a:r>
            <a:r>
              <a:rPr lang="en-GB" sz="4000" dirty="0"/>
              <a:t> </a:t>
            </a:r>
            <a:r>
              <a:rPr lang="bg-BG" sz="4000" dirty="0"/>
              <a:t>(проучването ще бъде извършено от представителите на държавите-донори)</a:t>
            </a:r>
            <a:r>
              <a:rPr lang="en-GB" sz="4000" dirty="0"/>
              <a:t>;</a:t>
            </a:r>
            <a:endParaRPr lang="en-US" sz="4000" dirty="0"/>
          </a:p>
          <a:p>
            <a:r>
              <a:rPr lang="en-GB" sz="4000" dirty="0" err="1"/>
              <a:t>Ниво</a:t>
            </a:r>
            <a:r>
              <a:rPr lang="en-GB" sz="4000" dirty="0"/>
              <a:t> </a:t>
            </a:r>
            <a:r>
              <a:rPr lang="en-GB" sz="4000" dirty="0" err="1"/>
              <a:t>на</a:t>
            </a:r>
            <a:r>
              <a:rPr lang="en-GB" sz="4000" dirty="0"/>
              <a:t> </a:t>
            </a:r>
            <a:r>
              <a:rPr lang="en-GB" sz="4000" dirty="0" err="1"/>
              <a:t>доверие</a:t>
            </a:r>
            <a:r>
              <a:rPr lang="en-GB" sz="4000" dirty="0"/>
              <a:t> </a:t>
            </a:r>
            <a:r>
              <a:rPr lang="en-GB" sz="4000" dirty="0" err="1"/>
              <a:t>между</a:t>
            </a:r>
            <a:r>
              <a:rPr lang="en-GB" sz="4000" dirty="0"/>
              <a:t> </a:t>
            </a:r>
            <a:r>
              <a:rPr lang="en-GB" sz="4000" dirty="0" err="1"/>
              <a:t>сътрудничещите</a:t>
            </a:r>
            <a:r>
              <a:rPr lang="en-GB" sz="4000" dirty="0"/>
              <a:t> </a:t>
            </a:r>
            <a:r>
              <a:rPr lang="bg-BG" sz="4000" dirty="0"/>
              <a:t>си организации </a:t>
            </a:r>
            <a:r>
              <a:rPr lang="en-GB" sz="4000" dirty="0"/>
              <a:t>в </a:t>
            </a:r>
            <a:r>
              <a:rPr lang="en-GB" sz="4000" dirty="0" err="1"/>
              <a:t>държавата</a:t>
            </a:r>
            <a:r>
              <a:rPr lang="bg-BG" sz="4000" dirty="0"/>
              <a:t>-</a:t>
            </a:r>
            <a:r>
              <a:rPr lang="en-GB" sz="4000" dirty="0" err="1"/>
              <a:t>бенефицие</a:t>
            </a:r>
            <a:r>
              <a:rPr lang="bg-BG" sz="4000" dirty="0" err="1"/>
              <a:t>нт</a:t>
            </a:r>
            <a:r>
              <a:rPr lang="bg-BG" sz="4000" dirty="0"/>
              <a:t> </a:t>
            </a:r>
            <a:r>
              <a:rPr lang="en-GB" sz="4000" dirty="0"/>
              <a:t>и </a:t>
            </a:r>
            <a:r>
              <a:rPr lang="bg-BG" sz="4000" dirty="0"/>
              <a:t>държавите-</a:t>
            </a:r>
            <a:r>
              <a:rPr lang="en-GB" sz="4000" dirty="0" err="1"/>
              <a:t>донори</a:t>
            </a:r>
            <a:r>
              <a:rPr lang="en-GB" sz="4000" dirty="0"/>
              <a:t> - </a:t>
            </a:r>
            <a:r>
              <a:rPr lang="en-GB" sz="4000" dirty="0" err="1"/>
              <a:t>подобрение</a:t>
            </a:r>
            <a:r>
              <a:rPr lang="en-GB" sz="4000" dirty="0"/>
              <a:t> </a:t>
            </a:r>
            <a:r>
              <a:rPr lang="en-GB" sz="4000" dirty="0" err="1"/>
              <a:t>спрямо</a:t>
            </a:r>
            <a:r>
              <a:rPr lang="en-GB" sz="4000" dirty="0"/>
              <a:t> </a:t>
            </a:r>
            <a:r>
              <a:rPr lang="en-GB" sz="4000" dirty="0" err="1"/>
              <a:t>базовата</a:t>
            </a:r>
            <a:r>
              <a:rPr lang="en-GB" sz="4000" dirty="0"/>
              <a:t> </a:t>
            </a:r>
            <a:r>
              <a:rPr lang="en-GB" sz="4000" dirty="0" err="1"/>
              <a:t>стойност</a:t>
            </a:r>
            <a:r>
              <a:rPr lang="en-GB" sz="4000" dirty="0"/>
              <a:t> </a:t>
            </a:r>
            <a:r>
              <a:rPr lang="en-GB" sz="4000" dirty="0" err="1"/>
              <a:t>до</a:t>
            </a:r>
            <a:r>
              <a:rPr lang="en-GB" sz="4000" dirty="0"/>
              <a:t> и </a:t>
            </a:r>
            <a:r>
              <a:rPr lang="en-GB" sz="4000" dirty="0" err="1"/>
              <a:t>над</a:t>
            </a:r>
            <a:r>
              <a:rPr lang="en-GB" sz="4000" dirty="0"/>
              <a:t> 4,5 </a:t>
            </a:r>
            <a:r>
              <a:rPr lang="en-GB" sz="4000" dirty="0" err="1"/>
              <a:t>точки</a:t>
            </a:r>
            <a:r>
              <a:rPr lang="en-GB" sz="4000" dirty="0"/>
              <a:t> </a:t>
            </a:r>
            <a:r>
              <a:rPr lang="en-GB" sz="4000" dirty="0" err="1"/>
              <a:t>по</a:t>
            </a:r>
            <a:r>
              <a:rPr lang="en-GB" sz="4000" dirty="0"/>
              <a:t> </a:t>
            </a:r>
            <a:r>
              <a:rPr lang="en-GB" sz="4000" dirty="0" err="1"/>
              <a:t>скала</a:t>
            </a:r>
            <a:r>
              <a:rPr lang="en-GB" sz="4000" dirty="0"/>
              <a:t> </a:t>
            </a:r>
            <a:r>
              <a:rPr lang="en-GB" sz="4000" dirty="0" err="1"/>
              <a:t>от</a:t>
            </a:r>
            <a:r>
              <a:rPr lang="en-GB" sz="4000" dirty="0"/>
              <a:t> 1 </a:t>
            </a:r>
            <a:r>
              <a:rPr lang="en-GB" sz="4000" dirty="0" err="1"/>
              <a:t>до</a:t>
            </a:r>
            <a:r>
              <a:rPr lang="en-GB" sz="4000" dirty="0"/>
              <a:t> 7 </a:t>
            </a:r>
            <a:r>
              <a:rPr lang="en-GB" sz="4000" dirty="0" err="1"/>
              <a:t>точки</a:t>
            </a:r>
            <a:r>
              <a:rPr lang="en-GB" sz="4000" dirty="0"/>
              <a:t>;</a:t>
            </a:r>
            <a:endParaRPr lang="en-US" sz="4000" dirty="0"/>
          </a:p>
          <a:p>
            <a:r>
              <a:rPr lang="en-GB" sz="4000" dirty="0" err="1"/>
              <a:t>Брой</a:t>
            </a:r>
            <a:r>
              <a:rPr lang="en-GB" sz="4000" dirty="0"/>
              <a:t> </a:t>
            </a:r>
            <a:r>
              <a:rPr lang="en-GB" sz="4000" dirty="0" err="1"/>
              <a:t>участници</a:t>
            </a:r>
            <a:r>
              <a:rPr lang="bg-BG" sz="4000" dirty="0"/>
              <a:t> от </a:t>
            </a:r>
            <a:r>
              <a:rPr lang="en-GB" sz="4000" dirty="0" err="1"/>
              <a:t>държави</a:t>
            </a:r>
            <a:r>
              <a:rPr lang="bg-BG" sz="4000" dirty="0"/>
              <a:t>те-</a:t>
            </a:r>
            <a:r>
              <a:rPr lang="en-GB" sz="4000" dirty="0" err="1"/>
              <a:t>бенефицие</a:t>
            </a:r>
            <a:r>
              <a:rPr lang="bg-BG" sz="4000" dirty="0" err="1"/>
              <a:t>нти</a:t>
            </a:r>
            <a:r>
              <a:rPr lang="en-GB" sz="4000" dirty="0"/>
              <a:t>, </a:t>
            </a:r>
            <a:r>
              <a:rPr lang="en-GB" sz="4000" dirty="0" err="1"/>
              <a:t>които</a:t>
            </a:r>
            <a:r>
              <a:rPr lang="en-GB" sz="4000" dirty="0"/>
              <a:t> </a:t>
            </a:r>
            <a:r>
              <a:rPr lang="en-GB" sz="4000" dirty="0" err="1"/>
              <a:t>участват</a:t>
            </a:r>
            <a:r>
              <a:rPr lang="en-GB" sz="4000" dirty="0"/>
              <a:t> в </a:t>
            </a:r>
            <a:r>
              <a:rPr lang="en-GB" sz="4000" dirty="0" err="1"/>
              <a:t>обмен</a:t>
            </a:r>
            <a:r>
              <a:rPr lang="en-GB" sz="4000" dirty="0"/>
              <a:t> с</a:t>
            </a:r>
            <a:r>
              <a:rPr lang="bg-BG" sz="4000" dirty="0"/>
              <a:t> държави-</a:t>
            </a:r>
            <a:r>
              <a:rPr lang="en-GB" sz="4000" dirty="0" err="1"/>
              <a:t>донори</a:t>
            </a:r>
            <a:r>
              <a:rPr lang="en-GB" sz="4000" dirty="0"/>
              <a:t> (</a:t>
            </a:r>
            <a:r>
              <a:rPr lang="en-GB" sz="4000" dirty="0" err="1"/>
              <a:t>отчитане</a:t>
            </a:r>
            <a:r>
              <a:rPr lang="en-GB" sz="4000" dirty="0"/>
              <a:t> </a:t>
            </a:r>
            <a:r>
              <a:rPr lang="en-GB" sz="4000" dirty="0" err="1"/>
              <a:t>по</a:t>
            </a:r>
            <a:r>
              <a:rPr lang="en-GB" sz="4000" dirty="0"/>
              <a:t> </a:t>
            </a:r>
            <a:r>
              <a:rPr lang="en-GB" sz="4000" dirty="0" err="1"/>
              <a:t>пол</a:t>
            </a:r>
            <a:r>
              <a:rPr lang="en-GB" sz="4000" dirty="0"/>
              <a:t> и </a:t>
            </a:r>
            <a:r>
              <a:rPr lang="bg-BG" sz="4000" dirty="0"/>
              <a:t>държава-</a:t>
            </a:r>
            <a:r>
              <a:rPr lang="en-GB" sz="4000" dirty="0" err="1"/>
              <a:t>донор</a:t>
            </a:r>
            <a:r>
              <a:rPr lang="en-GB" sz="4000" dirty="0"/>
              <a:t>)</a:t>
            </a:r>
            <a:endParaRPr lang="en-US" sz="4000" dirty="0"/>
          </a:p>
          <a:p>
            <a:r>
              <a:rPr lang="en-GB" sz="4000" dirty="0" err="1"/>
              <a:t>Брой</a:t>
            </a:r>
            <a:r>
              <a:rPr lang="en-GB" sz="4000" dirty="0"/>
              <a:t> </a:t>
            </a:r>
            <a:r>
              <a:rPr lang="en-GB" sz="4000" dirty="0" err="1"/>
              <a:t>участници</a:t>
            </a:r>
            <a:r>
              <a:rPr lang="en-GB" sz="4000" dirty="0"/>
              <a:t> </a:t>
            </a:r>
            <a:r>
              <a:rPr lang="en-GB" sz="4000" dirty="0" err="1"/>
              <a:t>от</a:t>
            </a:r>
            <a:r>
              <a:rPr lang="en-GB" sz="4000" dirty="0"/>
              <a:t> </a:t>
            </a:r>
            <a:r>
              <a:rPr lang="en-GB" sz="4000" dirty="0" err="1"/>
              <a:t>държавите</a:t>
            </a:r>
            <a:r>
              <a:rPr lang="bg-BG" sz="4000" dirty="0"/>
              <a:t>-</a:t>
            </a:r>
            <a:r>
              <a:rPr lang="en-GB" sz="4000" dirty="0" err="1"/>
              <a:t>донори</a:t>
            </a:r>
            <a:r>
              <a:rPr lang="en-GB" sz="4000" dirty="0"/>
              <a:t>, </a:t>
            </a:r>
            <a:r>
              <a:rPr lang="en-GB" sz="4000" dirty="0" err="1"/>
              <a:t>участващи</a:t>
            </a:r>
            <a:r>
              <a:rPr lang="en-GB" sz="4000" dirty="0"/>
              <a:t> в </a:t>
            </a:r>
            <a:r>
              <a:rPr lang="en-GB" sz="4000" dirty="0" err="1"/>
              <a:t>обмен</a:t>
            </a:r>
            <a:r>
              <a:rPr lang="bg-BG" sz="4000" dirty="0"/>
              <a:t>и</a:t>
            </a:r>
            <a:r>
              <a:rPr lang="en-GB" sz="4000" dirty="0"/>
              <a:t> </a:t>
            </a:r>
            <a:r>
              <a:rPr lang="en-GB" sz="4000" dirty="0" err="1"/>
              <a:t>по</a:t>
            </a:r>
            <a:r>
              <a:rPr lang="en-GB" sz="4000" dirty="0"/>
              <a:t> </a:t>
            </a:r>
            <a:r>
              <a:rPr lang="en-GB" sz="4000" dirty="0" err="1"/>
              <a:t>български</a:t>
            </a:r>
            <a:r>
              <a:rPr lang="en-GB" sz="4000" dirty="0"/>
              <a:t> </a:t>
            </a:r>
            <a:r>
              <a:rPr lang="en-GB" sz="4000" dirty="0" err="1"/>
              <a:t>проекти</a:t>
            </a:r>
            <a:r>
              <a:rPr lang="en-GB" sz="4000" dirty="0"/>
              <a:t> (</a:t>
            </a:r>
            <a:r>
              <a:rPr lang="en-GB" sz="4000" dirty="0" err="1"/>
              <a:t>отчитане</a:t>
            </a:r>
            <a:r>
              <a:rPr lang="en-GB" sz="4000" dirty="0"/>
              <a:t> </a:t>
            </a:r>
            <a:r>
              <a:rPr lang="en-GB" sz="4000" dirty="0" err="1"/>
              <a:t>по</a:t>
            </a:r>
            <a:r>
              <a:rPr lang="en-GB" sz="4000" dirty="0"/>
              <a:t> </a:t>
            </a:r>
            <a:r>
              <a:rPr lang="en-GB" sz="4000" dirty="0" err="1"/>
              <a:t>пол</a:t>
            </a:r>
            <a:r>
              <a:rPr lang="en-GB" sz="4000" dirty="0"/>
              <a:t> и </a:t>
            </a:r>
            <a:r>
              <a:rPr lang="bg-BG" sz="4000" dirty="0"/>
              <a:t>държава-</a:t>
            </a:r>
            <a:r>
              <a:rPr lang="en-GB" sz="4000" dirty="0" err="1"/>
              <a:t>донор</a:t>
            </a:r>
            <a:r>
              <a:rPr lang="en-GB" sz="4000" dirty="0"/>
              <a:t>)</a:t>
            </a:r>
            <a:endParaRPr lang="en-US" sz="4000" dirty="0"/>
          </a:p>
          <a:p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146041"/>
            <a:ext cx="21861704" cy="461665"/>
          </a:xfrm>
        </p:spPr>
        <p:txBody>
          <a:bodyPr/>
          <a:lstStyle/>
          <a:p>
            <a:pPr algn="ctr"/>
            <a:r>
              <a:rPr lang="bg-BG" dirty="0" smtClean="0"/>
              <a:t>Основни положения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4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1884</TotalTime>
  <Words>1537</Words>
  <Application>Microsoft Office PowerPoint</Application>
  <PresentationFormat>Custom</PresentationFormat>
  <Paragraphs>218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Office-tema</vt:lpstr>
      <vt:lpstr>интегрирани мерки в подкрепа на ромското включване  основни положения</vt:lpstr>
      <vt:lpstr>Програма „Местно развитие, намаляване на бедността и подобрено включване на уязвими групи”, финансирана от Финансовия механизъм на Европейското икономическо пространство 2014 - 2021 г. (ФМ на ЕИП)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ФИНАНСОВИ ПАРАМЕТРИ – ДОПУСТИМИ РАЗХОДИ</vt:lpstr>
      <vt:lpstr>ФИНАНСОВИ ПАРАМЕТРИ – ДОПУСТИМИ РАЗХОДИ</vt:lpstr>
      <vt:lpstr>PowerPoint Presentation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Интегрирани мерки в подкрепа на ромското включване</vt:lpstr>
      <vt:lpstr>PowerPoint Presentation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Maria Teodorova</cp:lastModifiedBy>
  <cp:revision>85</cp:revision>
  <dcterms:created xsi:type="dcterms:W3CDTF">2017-06-12T12:11:38Z</dcterms:created>
  <dcterms:modified xsi:type="dcterms:W3CDTF">2020-11-26T08:15:24Z</dcterms:modified>
</cp:coreProperties>
</file>