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1"/>
  </p:notesMasterIdLst>
  <p:sldIdLst>
    <p:sldId id="256" r:id="rId2"/>
    <p:sldId id="260" r:id="rId3"/>
    <p:sldId id="261" r:id="rId4"/>
    <p:sldId id="257" r:id="rId5"/>
    <p:sldId id="258" r:id="rId6"/>
    <p:sldId id="259" r:id="rId7"/>
    <p:sldId id="282" r:id="rId8"/>
    <p:sldId id="262" r:id="rId9"/>
    <p:sldId id="263" r:id="rId10"/>
    <p:sldId id="264" r:id="rId11"/>
    <p:sldId id="270" r:id="rId12"/>
    <p:sldId id="269" r:id="rId13"/>
    <p:sldId id="268" r:id="rId14"/>
    <p:sldId id="284" r:id="rId15"/>
    <p:sldId id="265" r:id="rId16"/>
    <p:sldId id="267" r:id="rId17"/>
    <p:sldId id="266" r:id="rId18"/>
    <p:sldId id="271" r:id="rId19"/>
    <p:sldId id="272" r:id="rId20"/>
    <p:sldId id="273" r:id="rId21"/>
    <p:sldId id="274" r:id="rId22"/>
    <p:sldId id="275" r:id="rId23"/>
    <p:sldId id="276" r:id="rId24"/>
    <p:sldId id="277" r:id="rId25"/>
    <p:sldId id="283" r:id="rId26"/>
    <p:sldId id="278" r:id="rId27"/>
    <p:sldId id="279" r:id="rId28"/>
    <p:sldId id="280" r:id="rId29"/>
    <p:sldId id="28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87347"/>
  </p:normalViewPr>
  <p:slideViewPr>
    <p:cSldViewPr snapToGrid="0">
      <p:cViewPr varScale="1">
        <p:scale>
          <a:sx n="111" d="100"/>
          <a:sy n="111" d="100"/>
        </p:scale>
        <p:origin x="9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4A20E-8EBF-7441-8443-61A6CDA39399}" type="datetimeFigureOut">
              <a:rPr lang="en-RO" smtClean="0"/>
              <a:t>03.12.2024</a:t>
            </a:fld>
            <a:endParaRPr lang="en-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C55E3-5140-FA4D-81EB-865A0EFDEE2E}" type="slidenum">
              <a:rPr lang="en-RO" smtClean="0"/>
              <a:t>‹#›</a:t>
            </a:fld>
            <a:endParaRPr lang="en-RO"/>
          </a:p>
        </p:txBody>
      </p:sp>
    </p:spTree>
    <p:extLst>
      <p:ext uri="{BB962C8B-B14F-4D97-AF65-F5344CB8AC3E}">
        <p14:creationId xmlns:p14="http://schemas.microsoft.com/office/powerpoint/2010/main" val="355312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They say it takes two to tango. And life has proven it to us again and again. Tango is about movement, rhythm, passion and harmony. </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a:t>
            </a:fld>
            <a:endParaRPr lang="en-RO"/>
          </a:p>
        </p:txBody>
      </p:sp>
    </p:spTree>
    <p:extLst>
      <p:ext uri="{BB962C8B-B14F-4D97-AF65-F5344CB8AC3E}">
        <p14:creationId xmlns:p14="http://schemas.microsoft.com/office/powerpoint/2010/main" val="1592203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dirty="0"/>
              <a:t>Woemen playing football</a:t>
            </a:r>
          </a:p>
        </p:txBody>
      </p:sp>
      <p:sp>
        <p:nvSpPr>
          <p:cNvPr id="4" name="Slide Number Placeholder 3"/>
          <p:cNvSpPr>
            <a:spLocks noGrp="1"/>
          </p:cNvSpPr>
          <p:nvPr>
            <p:ph type="sldNum" sz="quarter" idx="5"/>
          </p:nvPr>
        </p:nvSpPr>
        <p:spPr/>
        <p:txBody>
          <a:bodyPr/>
          <a:lstStyle/>
          <a:p>
            <a:fld id="{97BC55E3-5140-FA4D-81EB-865A0EFDEE2E}" type="slidenum">
              <a:rPr lang="en-RO" smtClean="0"/>
              <a:t>10</a:t>
            </a:fld>
            <a:endParaRPr lang="en-RO"/>
          </a:p>
        </p:txBody>
      </p:sp>
    </p:spTree>
    <p:extLst>
      <p:ext uri="{BB962C8B-B14F-4D97-AF65-F5344CB8AC3E}">
        <p14:creationId xmlns:p14="http://schemas.microsoft.com/office/powerpoint/2010/main" val="111676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But let’s forget about all figures and graphs. Let’s listen to the people who have “tangoed” and hear what they have experienced.</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Let’s hear from Expert Forum and the Norwegian Institute for Journalism. They worked together to develop a Strong community of investigators against organized crime and corruption. Together with the Romanian publication Context, they wanted to enhance and develop the community of investigators in Romania to decrease the expansion of organized crime, corruption and financial crime groups.</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11</a:t>
            </a:fld>
            <a:endParaRPr lang="en-RO"/>
          </a:p>
        </p:txBody>
      </p:sp>
    </p:spTree>
    <p:extLst>
      <p:ext uri="{BB962C8B-B14F-4D97-AF65-F5344CB8AC3E}">
        <p14:creationId xmlns:p14="http://schemas.microsoft.com/office/powerpoint/2010/main" val="197678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Let’s hear from the National Archives of Romania and their counterpart, the National Archives of Norway. Their program “Archiving by design—a way to defy electronic records management challenges” was aimed at strengthening the competence and position of Romanian National Archives on digital born archives and was based on a mutual sharing of experiences. </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12</a:t>
            </a:fld>
            <a:endParaRPr lang="en-RO"/>
          </a:p>
        </p:txBody>
      </p:sp>
    </p:spTree>
    <p:extLst>
      <p:ext uri="{BB962C8B-B14F-4D97-AF65-F5344CB8AC3E}">
        <p14:creationId xmlns:p14="http://schemas.microsoft.com/office/powerpoint/2010/main" val="3062211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And let’s hear from the Romanian Football Federation and from the Football Association of Norway. Through their joint Girls’ Football Coaching Course, they wanted to contribute towards a more equal society, where girls are given the same opportunities as boys to play football, and to provide a safe and positive environment for children to 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13</a:t>
            </a:fld>
            <a:endParaRPr lang="en-RO"/>
          </a:p>
        </p:txBody>
      </p:sp>
    </p:spTree>
    <p:extLst>
      <p:ext uri="{BB962C8B-B14F-4D97-AF65-F5344CB8AC3E}">
        <p14:creationId xmlns:p14="http://schemas.microsoft.com/office/powerpoint/2010/main" val="345502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What do THEY think that is making us different?</a:t>
            </a:r>
            <a:endParaRPr lang="en-RO" sz="12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14</a:t>
            </a:fld>
            <a:endParaRPr lang="en-RO"/>
          </a:p>
        </p:txBody>
      </p:sp>
    </p:spTree>
    <p:extLst>
      <p:ext uri="{BB962C8B-B14F-4D97-AF65-F5344CB8AC3E}">
        <p14:creationId xmlns:p14="http://schemas.microsoft.com/office/powerpoint/2010/main" val="89572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Punctuality, to start with. Punctuality and planning ahead. Deciding on a plan – or an event agenda – and stick to it to the minute. This assures order, predictability and a healthier life and work balance. “They are more relaxed, calmer, steady.  We are all the time in a hurry, under the pressure of a killer deadline”, said one Romanian interviewee. Ah, planning! What a golden skill to have when it comes to archiving by design! Or investigating fiscal fraud. Or football.</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15</a:t>
            </a:fld>
            <a:endParaRPr lang="en-RO"/>
          </a:p>
        </p:txBody>
      </p:sp>
    </p:spTree>
    <p:extLst>
      <p:ext uri="{BB962C8B-B14F-4D97-AF65-F5344CB8AC3E}">
        <p14:creationId xmlns:p14="http://schemas.microsoft.com/office/powerpoint/2010/main" val="451148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Transparency and openness are very differently perceived in the two countries. </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With laws dating back to 1789, free expression and access to information became a feature of the Norwegians society, while Romania is still struggling with its “secret mania”. “It is easier to do your job when the government gives you the information you need and when you don’t fear for your life when you investigate crimes”, said one Norwegian participant. “For us it was kind of a shock to see that the register of requests is public. For us it would be a no-no”, a Romanian said.</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16</a:t>
            </a:fld>
            <a:endParaRPr lang="en-RO"/>
          </a:p>
        </p:txBody>
      </p:sp>
    </p:spTree>
    <p:extLst>
      <p:ext uri="{BB962C8B-B14F-4D97-AF65-F5344CB8AC3E}">
        <p14:creationId xmlns:p14="http://schemas.microsoft.com/office/powerpoint/2010/main" val="494565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Transparency also affects the social hierarchy. “Yours seems to be more formal, more vertical. If there is a boss in the room, everybody respectfully waits for him (usually it’s a he) to speak. Our society is flatter, everybody in the room with an opinion feels at ease to share it”, a Norwegian said. “We only recently got rid of the rubber stamp”, a Romanian laughed.</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17</a:t>
            </a:fld>
            <a:endParaRPr lang="en-RO"/>
          </a:p>
        </p:txBody>
      </p:sp>
    </p:spTree>
    <p:extLst>
      <p:ext uri="{BB962C8B-B14F-4D97-AF65-F5344CB8AC3E}">
        <p14:creationId xmlns:p14="http://schemas.microsoft.com/office/powerpoint/2010/main" val="3975238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There is a certain shyness of Romanian women, especially in the presence of men. Not that they are inferior in any way.  But it is like they prefer to yield the spotlight to them. “Try to gather in an event a mixed group of 20 and you end up with 18 men and 2 women. Open the same event for just women – and 20 of them show up”, said one Norwegians. Misogynism is still an issue and it is prevalent when the women try to enter the “boys’ realm”. Like, for example, in sports. “Romania has great female athletes in handball, in tennis, in rowing, in gymnastics. The whole world appreciates them. But just try to play football, as a woman”, a Norwegian said. “To the usual hate speech and rough language routinely associated with people’s commentaries in sports, we have to add and cope with the misogynistic messages”, the Romanian counterpart added.</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By the way, the head of the Norwegian Football Association – the big, national one – is a lady. Play this!</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And even in playing sports we are different. Norwegians are doing it for fun, for a healthy lifestyle, for socialization and for the sake of the game. “You – but not only Romanians do that – are rather scouting for talents, hand pick them and invest just in them. In Norway, at grass root, we play for fun”.</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18</a:t>
            </a:fld>
            <a:endParaRPr lang="en-RO"/>
          </a:p>
        </p:txBody>
      </p:sp>
    </p:spTree>
    <p:extLst>
      <p:ext uri="{BB962C8B-B14F-4D97-AF65-F5344CB8AC3E}">
        <p14:creationId xmlns:p14="http://schemas.microsoft.com/office/powerpoint/2010/main" val="720845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But are we Really that different?</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Actually, we are not. And this may have been the major finding of the Norwegian partners visiting Romania. “All most of us know about your country is the beggars in the streets of Oslo. And it is so unfair. More people should come and visit, to see for themselves how wrong that image is”, one person said.</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19</a:t>
            </a:fld>
            <a:endParaRPr lang="en-RO"/>
          </a:p>
        </p:txBody>
      </p:sp>
    </p:spTree>
    <p:extLst>
      <p:ext uri="{BB962C8B-B14F-4D97-AF65-F5344CB8AC3E}">
        <p14:creationId xmlns:p14="http://schemas.microsoft.com/office/powerpoint/2010/main" val="167310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Norway and Romania have been tangoed for some years already. But how similar should the partners be for the tango to exude all its harmonious beauty? Cause if we look at these two countries, they can be quite different.</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a:t>
            </a:fld>
            <a:endParaRPr lang="en-RO"/>
          </a:p>
        </p:txBody>
      </p:sp>
    </p:spTree>
    <p:extLst>
      <p:ext uri="{BB962C8B-B14F-4D97-AF65-F5344CB8AC3E}">
        <p14:creationId xmlns:p14="http://schemas.microsoft.com/office/powerpoint/2010/main" val="92797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are like-minded people and our interest are similar. The partnerships built in these projects were started when the people in command met and realized they have a common view on the issue at hand. “Our bosses have a good relation and think the same” – both Romanians and Norwegian team members said. Well, it’s again about “the bosses”, but they think the same.</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20</a:t>
            </a:fld>
            <a:endParaRPr lang="en-RO"/>
          </a:p>
        </p:txBody>
      </p:sp>
    </p:spTree>
    <p:extLst>
      <p:ext uri="{BB962C8B-B14F-4D97-AF65-F5344CB8AC3E}">
        <p14:creationId xmlns:p14="http://schemas.microsoft.com/office/powerpoint/2010/main" val="3610114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Even our crooks are similar. The mechanisms of corruption, the tax fraud schemes are similar. When it came to corruption, Romanian investigators - be them police, prosecutors or journalists – initially thought that they had nothing to learn from clean, transparent, orderly Norway. “But then they realized that the financial investigative tools are the same, irrespective of the fact that you apply them to restaurants, football clubs or real estates, in Romania and Norway. There came a moment of mutual acceptance”, one Romanian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But if corruption and nepotism are the same, the way we look at them is not. For Norwegians is a matter of system and how to make it resistant to corruption, for Romanians is more about the corrupt people and how to punish them. “We victimize ourselves more. We take things too personally”, said one Romanian interviewee. “I learned from the Norwegians to look more at the big picture and I have already included this in my work”, another said. But learning is a two-way avenue. “We learned from the Romanians how to seize back the assets derived from fraud. We didn’t have this mechanism”, a Norwegian counterpart.</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22</a:t>
            </a:fld>
            <a:endParaRPr lang="en-RO"/>
          </a:p>
        </p:txBody>
      </p:sp>
    </p:spTree>
    <p:extLst>
      <p:ext uri="{BB962C8B-B14F-4D97-AF65-F5344CB8AC3E}">
        <p14:creationId xmlns:p14="http://schemas.microsoft.com/office/powerpoint/2010/main" val="6755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both are concerned about the future and share the view that, in all we do, we need the technology on our side. And that the “IT guy”, who nobody understands but who everybody needs, should sit at the table along us, from the early stages of any project, becoming part of the discussion and the decisions.</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23</a:t>
            </a:fld>
            <a:endParaRPr lang="en-RO"/>
          </a:p>
        </p:txBody>
      </p:sp>
    </p:spTree>
    <p:extLst>
      <p:ext uri="{BB962C8B-B14F-4D97-AF65-F5344CB8AC3E}">
        <p14:creationId xmlns:p14="http://schemas.microsoft.com/office/powerpoint/2010/main" val="159229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And we discovered that we love each other’s food: the fresh fish of the North and the fresh greens of the South combine greatly. And that our grandmothers share the same view of what “healthy food” is: something </a:t>
            </a:r>
            <a:r>
              <a:rPr lang="en-US" sz="1800" dirty="0" err="1">
                <a:effectLst/>
                <a:latin typeface="Aptos" panose="020B0004020202020204" pitchFamily="34" charset="0"/>
                <a:ea typeface="Aptos" panose="020B0004020202020204" pitchFamily="34" charset="0"/>
                <a:cs typeface="Times New Roman" panose="02020603050405020304" pitchFamily="18" charset="0"/>
              </a:rPr>
              <a:t>meety</a:t>
            </a:r>
            <a:r>
              <a:rPr lang="en-US" sz="1800" dirty="0">
                <a:effectLst/>
                <a:latin typeface="Aptos" panose="020B0004020202020204" pitchFamily="34" charset="0"/>
                <a:ea typeface="Aptos" panose="020B0004020202020204" pitchFamily="34" charset="0"/>
                <a:cs typeface="Times New Roman" panose="02020603050405020304" pitchFamily="18" charset="0"/>
              </a:rPr>
              <a:t> and fatty to get you through the day. Ah, and we both have cabbage rolls: </a:t>
            </a:r>
            <a:r>
              <a:rPr lang="en-US" sz="1800" dirty="0" err="1">
                <a:solidFill>
                  <a:srgbClr val="403D3E"/>
                </a:solidFill>
                <a:effectLst/>
                <a:latin typeface="Aptos" panose="020B0004020202020204" pitchFamily="34" charset="0"/>
                <a:ea typeface="Aptos" panose="020B0004020202020204" pitchFamily="34" charset="0"/>
                <a:cs typeface="Times New Roman" panose="02020603050405020304" pitchFamily="18" charset="0"/>
              </a:rPr>
              <a:t>kålruletter</a:t>
            </a:r>
            <a:r>
              <a:rPr lang="en-US" sz="1800" dirty="0">
                <a:effectLst/>
                <a:latin typeface="Aptos" panose="020B0004020202020204" pitchFamily="34" charset="0"/>
                <a:ea typeface="Aptos" panose="020B0004020202020204" pitchFamily="34" charset="0"/>
                <a:cs typeface="Times New Roman" panose="02020603050405020304" pitchFamily="18" charset="0"/>
              </a:rPr>
              <a:t> meet </a:t>
            </a:r>
            <a:r>
              <a:rPr lang="en-US" sz="1800" dirty="0" err="1">
                <a:effectLst/>
                <a:latin typeface="Aptos" panose="020B0004020202020204" pitchFamily="34" charset="0"/>
                <a:ea typeface="Aptos" panose="020B0004020202020204" pitchFamily="34" charset="0"/>
                <a:cs typeface="Times New Roman" panose="02020603050405020304" pitchFamily="18" charset="0"/>
              </a:rPr>
              <a:t>sarmale</a:t>
            </a:r>
            <a:r>
              <a:rPr lang="en-US" sz="1800" dirty="0">
                <a:effectLst/>
                <a:latin typeface="Aptos" panose="020B0004020202020204" pitchFamily="34" charset="0"/>
                <a:ea typeface="Aptos" panose="020B0004020202020204" pitchFamily="34" charset="0"/>
                <a:cs typeface="Times New Roman" panose="02020603050405020304" pitchFamily="18" charset="0"/>
              </a:rPr>
              <a:t>!</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24</a:t>
            </a:fld>
            <a:endParaRPr lang="en-RO"/>
          </a:p>
        </p:txBody>
      </p:sp>
    </p:spTree>
    <p:extLst>
      <p:ext uri="{BB962C8B-B14F-4D97-AF65-F5344CB8AC3E}">
        <p14:creationId xmlns:p14="http://schemas.microsoft.com/office/powerpoint/2010/main" val="581303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Above all we discovered – and accepted - that we can - and should - learn from each other. One Norwegian </a:t>
            </a:r>
            <a:r>
              <a:rPr lang="en-US" sz="1800" dirty="0" err="1">
                <a:effectLst/>
                <a:latin typeface="Aptos" panose="020B0004020202020204" pitchFamily="34" charset="0"/>
                <a:ea typeface="Aptos" panose="020B0004020202020204" pitchFamily="34" charset="0"/>
                <a:cs typeface="Times New Roman" panose="02020603050405020304" pitchFamily="18" charset="0"/>
              </a:rPr>
              <a:t>said.:“</a:t>
            </a:r>
            <a:r>
              <a:rPr lang="en-US" sz="1800" dirty="0" err="1">
                <a:solidFill>
                  <a:srgbClr val="323130"/>
                </a:solidFill>
                <a:effectLst/>
                <a:latin typeface="Segoe UI" panose="020B0502040204020203" pitchFamily="34" charset="0"/>
                <a:ea typeface="Segoe UI" panose="020B0502040204020203" pitchFamily="34" charset="0"/>
                <a:cs typeface="Times New Roman" panose="02020603050405020304" pitchFamily="18" charset="0"/>
              </a:rPr>
              <a:t>We</a:t>
            </a:r>
            <a:r>
              <a:rPr lang="en-US" sz="1800" dirty="0">
                <a:solidFill>
                  <a:srgbClr val="323130"/>
                </a:solidFill>
                <a:effectLst/>
                <a:latin typeface="Segoe UI" panose="020B0502040204020203" pitchFamily="34" charset="0"/>
                <a:ea typeface="Segoe UI" panose="020B0502040204020203" pitchFamily="34" charset="0"/>
                <a:cs typeface="Times New Roman" panose="02020603050405020304" pitchFamily="18" charset="0"/>
              </a:rPr>
              <a:t> learn to understand our own approach by exposing it to somebody who hasn't been working on it and therefore has a more open mind to the questions and issues that we took for granted. We learn our own prejudices and our own blind spots.” </a:t>
            </a:r>
            <a:r>
              <a:rPr lang="en-US" sz="1800" dirty="0">
                <a:effectLst/>
                <a:latin typeface="Aptos" panose="020B0004020202020204" pitchFamily="34" charset="0"/>
                <a:ea typeface="Aptos" panose="020B0004020202020204" pitchFamily="34" charset="0"/>
                <a:cs typeface="Times New Roman" panose="02020603050405020304" pitchFamily="18" charset="0"/>
              </a:rPr>
              <a:t>“The knowledge transfer is not unilateral, it has never been”.</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25</a:t>
            </a:fld>
            <a:endParaRPr lang="en-RO"/>
          </a:p>
        </p:txBody>
      </p:sp>
    </p:spTree>
    <p:extLst>
      <p:ext uri="{BB962C8B-B14F-4D97-AF65-F5344CB8AC3E}">
        <p14:creationId xmlns:p14="http://schemas.microsoft.com/office/powerpoint/2010/main" val="2705901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And the biggest transfer is getting to know each other, build on the similarities and enjoy the differences. And, in the words of the Argentinian choreographer and dancer Miguel Angel </a:t>
            </a:r>
            <a:r>
              <a:rPr lang="en-US" sz="1800" dirty="0" err="1">
                <a:effectLst/>
                <a:latin typeface="Aptos" panose="020B0004020202020204" pitchFamily="34" charset="0"/>
                <a:ea typeface="Aptos" panose="020B0004020202020204" pitchFamily="34" charset="0"/>
                <a:cs typeface="Times New Roman" panose="02020603050405020304" pitchFamily="18" charset="0"/>
              </a:rPr>
              <a:t>Zotto</a:t>
            </a:r>
            <a:r>
              <a:rPr lang="en-US" sz="1800" dirty="0">
                <a:effectLst/>
                <a:latin typeface="Aptos" panose="020B0004020202020204" pitchFamily="34" charset="0"/>
                <a:ea typeface="Aptos" panose="020B0004020202020204" pitchFamily="34" charset="0"/>
                <a:cs typeface="Times New Roman" panose="02020603050405020304" pitchFamily="18" charset="0"/>
              </a:rPr>
              <a:t>, “tango is about feeling and sensitivity, otherwise you are just doing gymnastics”. So, our two countries tangoed for good and tangoed well.</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26</a:t>
            </a:fld>
            <a:endParaRPr lang="en-RO"/>
          </a:p>
        </p:txBody>
      </p:sp>
    </p:spTree>
    <p:extLst>
      <p:ext uri="{BB962C8B-B14F-4D97-AF65-F5344CB8AC3E}">
        <p14:creationId xmlns:p14="http://schemas.microsoft.com/office/powerpoint/2010/main" val="69770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“We are where we are today with the sort of wealth that we have as a country. And I think that it's sort of an obligation or a duty when you're that lucky yourself, you kind of have a moral obligation to help others in the ways that you can. But I also see that we have a self-interest in having good relations, in having a Europe that is interconnected in as many ways as possible”, a Norwegian said.</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27</a:t>
            </a:fld>
            <a:endParaRPr lang="en-RO"/>
          </a:p>
        </p:txBody>
      </p:sp>
    </p:spTree>
    <p:extLst>
      <p:ext uri="{BB962C8B-B14F-4D97-AF65-F5344CB8AC3E}">
        <p14:creationId xmlns:p14="http://schemas.microsoft.com/office/powerpoint/2010/main" val="3212906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So, it takes two to tango, definitely, but it takes a village, maybe even a country – or more – to see this interconnected, vibrant, functional Europe coming alive.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You may have asked yourselves what with all these artificial,  bizarre and grotesque illustrations.  They have all been generated by AI. This is how machines and algorithms see us. And these funny pictures send the most powerful message</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28</a:t>
            </a:fld>
            <a:endParaRPr lang="en-RO"/>
          </a:p>
        </p:txBody>
      </p:sp>
    </p:spTree>
    <p:extLst>
      <p:ext uri="{BB962C8B-B14F-4D97-AF65-F5344CB8AC3E}">
        <p14:creationId xmlns:p14="http://schemas.microsoft.com/office/powerpoint/2010/main" val="3511828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it takes PEOPLE to tango, to trust each other, to learn from each other, to enjoy each other. It is always the people. Living, breathing, wonderful people.</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29</a:t>
            </a:fld>
            <a:endParaRPr lang="en-RO"/>
          </a:p>
        </p:txBody>
      </p:sp>
    </p:spTree>
    <p:extLst>
      <p:ext uri="{BB962C8B-B14F-4D97-AF65-F5344CB8AC3E}">
        <p14:creationId xmlns:p14="http://schemas.microsoft.com/office/powerpoint/2010/main" val="19460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One is from the cool, mysterious North, with its fiords and tales about elves and trolls. </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The other is from the jolly, but equally mysterious South-East of Europe, with its fertile lands and dark mountains, realm of dragons and vampires.</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3</a:t>
            </a:fld>
            <a:endParaRPr lang="en-RO"/>
          </a:p>
        </p:txBody>
      </p:sp>
    </p:spTree>
    <p:extLst>
      <p:ext uri="{BB962C8B-B14F-4D97-AF65-F5344CB8AC3E}">
        <p14:creationId xmlns:p14="http://schemas.microsoft.com/office/powerpoint/2010/main" val="274787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One is home for few, but its people believe strongly in the power of unity and joint action. The other houses many more, but who only recently discovered that there is power in numbers.</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4</a:t>
            </a:fld>
            <a:endParaRPr lang="en-RO"/>
          </a:p>
        </p:txBody>
      </p:sp>
    </p:spTree>
    <p:extLst>
      <p:ext uri="{BB962C8B-B14F-4D97-AF65-F5344CB8AC3E}">
        <p14:creationId xmlns:p14="http://schemas.microsoft.com/office/powerpoint/2010/main" val="179363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One has a long history of transparency and social trust, while the other is still looking suspiciously at their neighbor’s goat.</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5</a:t>
            </a:fld>
            <a:endParaRPr lang="en-RO"/>
          </a:p>
        </p:txBody>
      </p:sp>
    </p:spTree>
    <p:extLst>
      <p:ext uri="{BB962C8B-B14F-4D97-AF65-F5344CB8AC3E}">
        <p14:creationId xmlns:p14="http://schemas.microsoft.com/office/powerpoint/2010/main" val="295724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In one of them, women are called to rule the country, while the other still fights the stereotypes and the bitter memory of “comrade Elena </a:t>
            </a:r>
            <a:r>
              <a:rPr lang="en-US" sz="1800" dirty="0" err="1">
                <a:effectLst/>
                <a:latin typeface="Aptos" panose="020B0004020202020204" pitchFamily="34" charset="0"/>
                <a:ea typeface="Aptos" panose="020B0004020202020204" pitchFamily="34" charset="0"/>
                <a:cs typeface="Times New Roman" panose="02020603050405020304" pitchFamily="18" charset="0"/>
              </a:rPr>
              <a:t>Ceaușescu</a:t>
            </a:r>
            <a:r>
              <a:rPr lang="en-US" sz="1800" dirty="0">
                <a:effectLst/>
                <a:latin typeface="Aptos" panose="020B0004020202020204" pitchFamily="34" charset="0"/>
                <a:ea typeface="Aptos" panose="020B0004020202020204" pitchFamily="34" charset="0"/>
                <a:cs typeface="Times New Roman" panose="02020603050405020304" pitchFamily="18" charset="0"/>
              </a:rPr>
              <a:t>, universally beknown scientist, trustful partner, loving mother and wife”.  </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6</a:t>
            </a:fld>
            <a:endParaRPr lang="en-RO"/>
          </a:p>
        </p:txBody>
      </p:sp>
    </p:spTree>
    <p:extLst>
      <p:ext uri="{BB962C8B-B14F-4D97-AF65-F5344CB8AC3E}">
        <p14:creationId xmlns:p14="http://schemas.microsoft.com/office/powerpoint/2010/main" val="71825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Let’s take three domains to compare: </a:t>
            </a:r>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7</a:t>
            </a:fld>
            <a:endParaRPr lang="en-RO"/>
          </a:p>
        </p:txBody>
      </p:sp>
    </p:spTree>
    <p:extLst>
      <p:ext uri="{BB962C8B-B14F-4D97-AF65-F5344CB8AC3E}">
        <p14:creationId xmlns:p14="http://schemas.microsoft.com/office/powerpoint/2010/main" val="110045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Fiscal fraud and corruption </a:t>
            </a:r>
          </a:p>
          <a:p>
            <a:endParaRPr lang="en-RO" dirty="0"/>
          </a:p>
        </p:txBody>
      </p:sp>
      <p:sp>
        <p:nvSpPr>
          <p:cNvPr id="4" name="Slide Number Placeholder 3"/>
          <p:cNvSpPr>
            <a:spLocks noGrp="1"/>
          </p:cNvSpPr>
          <p:nvPr>
            <p:ph type="sldNum" sz="quarter" idx="5"/>
          </p:nvPr>
        </p:nvSpPr>
        <p:spPr/>
        <p:txBody>
          <a:bodyPr/>
          <a:lstStyle/>
          <a:p>
            <a:fld id="{97BC55E3-5140-FA4D-81EB-865A0EFDEE2E}" type="slidenum">
              <a:rPr lang="en-RO" smtClean="0"/>
              <a:t>8</a:t>
            </a:fld>
            <a:endParaRPr lang="en-RO"/>
          </a:p>
        </p:txBody>
      </p:sp>
    </p:spTree>
    <p:extLst>
      <p:ext uri="{BB962C8B-B14F-4D97-AF65-F5344CB8AC3E}">
        <p14:creationId xmlns:p14="http://schemas.microsoft.com/office/powerpoint/2010/main" val="64800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O" dirty="0"/>
              <a:t>Digital archiving</a:t>
            </a:r>
          </a:p>
        </p:txBody>
      </p:sp>
      <p:sp>
        <p:nvSpPr>
          <p:cNvPr id="4" name="Slide Number Placeholder 3"/>
          <p:cNvSpPr>
            <a:spLocks noGrp="1"/>
          </p:cNvSpPr>
          <p:nvPr>
            <p:ph type="sldNum" sz="quarter" idx="5"/>
          </p:nvPr>
        </p:nvSpPr>
        <p:spPr/>
        <p:txBody>
          <a:bodyPr/>
          <a:lstStyle/>
          <a:p>
            <a:fld id="{97BC55E3-5140-FA4D-81EB-865A0EFDEE2E}" type="slidenum">
              <a:rPr lang="en-RO" smtClean="0"/>
              <a:t>9</a:t>
            </a:fld>
            <a:endParaRPr lang="en-RO"/>
          </a:p>
        </p:txBody>
      </p:sp>
    </p:spTree>
    <p:extLst>
      <p:ext uri="{BB962C8B-B14F-4D97-AF65-F5344CB8AC3E}">
        <p14:creationId xmlns:p14="http://schemas.microsoft.com/office/powerpoint/2010/main" val="268461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0C819AB-8B64-D942-93C9-253C881317EF}" type="datetimeFigureOut">
              <a:rPr lang="en-RO" smtClean="0"/>
              <a:t>03.12.2024</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275518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C819AB-8B64-D942-93C9-253C881317EF}" type="datetimeFigureOut">
              <a:rPr lang="en-RO" smtClean="0"/>
              <a:t>03.12.2024</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319185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C819AB-8B64-D942-93C9-253C881317EF}" type="datetimeFigureOut">
              <a:rPr lang="en-RO" smtClean="0"/>
              <a:t>03.12.2024</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207892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0C819AB-8B64-D942-93C9-253C881317EF}" type="datetimeFigureOut">
              <a:rPr lang="en-RO" smtClean="0"/>
              <a:t>03.12.2024</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79326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0C819AB-8B64-D942-93C9-253C881317EF}" type="datetimeFigureOut">
              <a:rPr lang="en-RO" smtClean="0"/>
              <a:t>03.12.2024</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331754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0C819AB-8B64-D942-93C9-253C881317EF}" type="datetimeFigureOut">
              <a:rPr lang="en-RO" smtClean="0"/>
              <a:t>03.12.2024</a:t>
            </a:fld>
            <a:endParaRPr lang="en-RO"/>
          </a:p>
        </p:txBody>
      </p:sp>
      <p:sp>
        <p:nvSpPr>
          <p:cNvPr id="6" name="Footer Placeholder 5"/>
          <p:cNvSpPr>
            <a:spLocks noGrp="1"/>
          </p:cNvSpPr>
          <p:nvPr>
            <p:ph type="ftr" sz="quarter" idx="11"/>
          </p:nvPr>
        </p:nvSpPr>
        <p:spPr/>
        <p:txBody>
          <a:bodyPr/>
          <a:lstStyle/>
          <a:p>
            <a:endParaRPr lang="en-RO"/>
          </a:p>
        </p:txBody>
      </p:sp>
      <p:sp>
        <p:nvSpPr>
          <p:cNvPr id="7" name="Slide Number Placeholder 6"/>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386559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0C819AB-8B64-D942-93C9-253C881317EF}" type="datetimeFigureOut">
              <a:rPr lang="en-RO" smtClean="0"/>
              <a:t>03.12.2024</a:t>
            </a:fld>
            <a:endParaRPr lang="en-RO"/>
          </a:p>
        </p:txBody>
      </p:sp>
      <p:sp>
        <p:nvSpPr>
          <p:cNvPr id="8" name="Footer Placeholder 7"/>
          <p:cNvSpPr>
            <a:spLocks noGrp="1"/>
          </p:cNvSpPr>
          <p:nvPr>
            <p:ph type="ftr" sz="quarter" idx="11"/>
          </p:nvPr>
        </p:nvSpPr>
        <p:spPr/>
        <p:txBody>
          <a:bodyPr/>
          <a:lstStyle/>
          <a:p>
            <a:endParaRPr lang="en-RO"/>
          </a:p>
        </p:txBody>
      </p:sp>
      <p:sp>
        <p:nvSpPr>
          <p:cNvPr id="9" name="Slide Number Placeholder 8"/>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74034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0C819AB-8B64-D942-93C9-253C881317EF}" type="datetimeFigureOut">
              <a:rPr lang="en-RO" smtClean="0"/>
              <a:t>03.12.2024</a:t>
            </a:fld>
            <a:endParaRPr lang="en-RO"/>
          </a:p>
        </p:txBody>
      </p:sp>
      <p:sp>
        <p:nvSpPr>
          <p:cNvPr id="4" name="Footer Placeholder 3"/>
          <p:cNvSpPr>
            <a:spLocks noGrp="1"/>
          </p:cNvSpPr>
          <p:nvPr>
            <p:ph type="ftr" sz="quarter" idx="11"/>
          </p:nvPr>
        </p:nvSpPr>
        <p:spPr/>
        <p:txBody>
          <a:bodyPr/>
          <a:lstStyle/>
          <a:p>
            <a:endParaRPr lang="en-RO"/>
          </a:p>
        </p:txBody>
      </p:sp>
      <p:sp>
        <p:nvSpPr>
          <p:cNvPr id="5" name="Slide Number Placeholder 4"/>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138438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819AB-8B64-D942-93C9-253C881317EF}" type="datetimeFigureOut">
              <a:rPr lang="en-RO" smtClean="0"/>
              <a:t>03.12.2024</a:t>
            </a:fld>
            <a:endParaRPr lang="en-RO"/>
          </a:p>
        </p:txBody>
      </p:sp>
      <p:sp>
        <p:nvSpPr>
          <p:cNvPr id="3" name="Footer Placeholder 2"/>
          <p:cNvSpPr>
            <a:spLocks noGrp="1"/>
          </p:cNvSpPr>
          <p:nvPr>
            <p:ph type="ftr" sz="quarter" idx="11"/>
          </p:nvPr>
        </p:nvSpPr>
        <p:spPr/>
        <p:txBody>
          <a:bodyPr/>
          <a:lstStyle/>
          <a:p>
            <a:endParaRPr lang="en-RO"/>
          </a:p>
        </p:txBody>
      </p:sp>
      <p:sp>
        <p:nvSpPr>
          <p:cNvPr id="4" name="Slide Number Placeholder 3"/>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2842663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0C819AB-8B64-D942-93C9-253C881317EF}" type="datetimeFigureOut">
              <a:rPr lang="en-RO" smtClean="0"/>
              <a:t>03.12.2024</a:t>
            </a:fld>
            <a:endParaRPr lang="en-RO"/>
          </a:p>
        </p:txBody>
      </p:sp>
      <p:sp>
        <p:nvSpPr>
          <p:cNvPr id="6" name="Footer Placeholder 5"/>
          <p:cNvSpPr>
            <a:spLocks noGrp="1"/>
          </p:cNvSpPr>
          <p:nvPr>
            <p:ph type="ftr" sz="quarter" idx="11"/>
          </p:nvPr>
        </p:nvSpPr>
        <p:spPr/>
        <p:txBody>
          <a:bodyPr/>
          <a:lstStyle/>
          <a:p>
            <a:endParaRPr lang="en-RO"/>
          </a:p>
        </p:txBody>
      </p:sp>
      <p:sp>
        <p:nvSpPr>
          <p:cNvPr id="7" name="Slide Number Placeholder 6"/>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360148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0C819AB-8B64-D942-93C9-253C881317EF}" type="datetimeFigureOut">
              <a:rPr lang="en-RO" smtClean="0"/>
              <a:t>03.12.2024</a:t>
            </a:fld>
            <a:endParaRPr lang="en-RO"/>
          </a:p>
        </p:txBody>
      </p:sp>
      <p:sp>
        <p:nvSpPr>
          <p:cNvPr id="6" name="Footer Placeholder 5"/>
          <p:cNvSpPr>
            <a:spLocks noGrp="1"/>
          </p:cNvSpPr>
          <p:nvPr>
            <p:ph type="ftr" sz="quarter" idx="11"/>
          </p:nvPr>
        </p:nvSpPr>
        <p:spPr/>
        <p:txBody>
          <a:bodyPr/>
          <a:lstStyle/>
          <a:p>
            <a:endParaRPr lang="en-RO"/>
          </a:p>
        </p:txBody>
      </p:sp>
      <p:sp>
        <p:nvSpPr>
          <p:cNvPr id="7" name="Slide Number Placeholder 6"/>
          <p:cNvSpPr>
            <a:spLocks noGrp="1"/>
          </p:cNvSpPr>
          <p:nvPr>
            <p:ph type="sldNum" sz="quarter" idx="12"/>
          </p:nvPr>
        </p:nvSpPr>
        <p:spPr/>
        <p:txBody>
          <a:bodyPr/>
          <a:lstStyle/>
          <a:p>
            <a:fld id="{C3C94AFE-9A91-C944-B220-2ED65E91D844}" type="slidenum">
              <a:rPr lang="en-RO" smtClean="0"/>
              <a:t>‹#›</a:t>
            </a:fld>
            <a:endParaRPr lang="en-RO"/>
          </a:p>
        </p:txBody>
      </p:sp>
    </p:spTree>
    <p:extLst>
      <p:ext uri="{BB962C8B-B14F-4D97-AF65-F5344CB8AC3E}">
        <p14:creationId xmlns:p14="http://schemas.microsoft.com/office/powerpoint/2010/main" val="3588144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819AB-8B64-D942-93C9-253C881317EF}" type="datetimeFigureOut">
              <a:rPr lang="en-RO" smtClean="0"/>
              <a:t>03.12.2024</a:t>
            </a:fld>
            <a:endParaRPr lang="en-R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R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94AFE-9A91-C944-B220-2ED65E91D844}" type="slidenum">
              <a:rPr lang="en-RO" smtClean="0"/>
              <a:t>‹#›</a:t>
            </a:fld>
            <a:endParaRPr lang="en-RO"/>
          </a:p>
        </p:txBody>
      </p:sp>
    </p:spTree>
    <p:extLst>
      <p:ext uri="{BB962C8B-B14F-4D97-AF65-F5344CB8AC3E}">
        <p14:creationId xmlns:p14="http://schemas.microsoft.com/office/powerpoint/2010/main" val="10879894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png"/><Relationship Id="rId3" Type="http://schemas.openxmlformats.org/officeDocument/2006/relationships/image" Target="../media/image14.jpeg"/><Relationship Id="rId7" Type="http://schemas.openxmlformats.org/officeDocument/2006/relationships/image" Target="../media/image34.jpg"/><Relationship Id="rId12" Type="http://schemas.openxmlformats.org/officeDocument/2006/relationships/image" Target="../media/image39.jpg"/><Relationship Id="rId17" Type="http://schemas.openxmlformats.org/officeDocument/2006/relationships/image" Target="../media/image44.jpeg"/><Relationship Id="rId2" Type="http://schemas.openxmlformats.org/officeDocument/2006/relationships/notesSlide" Target="../notesSlides/notesSlide28.xml"/><Relationship Id="rId16"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38.jpeg"/><Relationship Id="rId5" Type="http://schemas.openxmlformats.org/officeDocument/2006/relationships/image" Target="../media/image32.jpg"/><Relationship Id="rId15" Type="http://schemas.openxmlformats.org/officeDocument/2006/relationships/image" Target="../media/image42.PN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eg"/><Relationship Id="rId1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dancing in a room with tables and chairs&#10;&#10;Description automatically generated">
            <a:extLst>
              <a:ext uri="{FF2B5EF4-FFF2-40B4-BE49-F238E27FC236}">
                <a16:creationId xmlns:a16="http://schemas.microsoft.com/office/drawing/2014/main" id="{5EF1AD73-55C6-E032-0FA9-5450CCEC1D80}"/>
              </a:ext>
            </a:extLst>
          </p:cNvPr>
          <p:cNvPicPr>
            <a:picLocks noChangeAspect="1"/>
          </p:cNvPicPr>
          <p:nvPr/>
        </p:nvPicPr>
        <p:blipFill>
          <a:blip r:embed="rId3"/>
          <a:stretch>
            <a:fillRect/>
          </a:stretch>
        </p:blipFill>
        <p:spPr>
          <a:xfrm>
            <a:off x="0" y="44800"/>
            <a:ext cx="7562335" cy="7050297"/>
          </a:xfrm>
          <a:prstGeom prst="rect">
            <a:avLst/>
          </a:prstGeom>
          <a:blipFill dpi="0" rotWithShape="1">
            <a:blip r:embed="rId4">
              <a:alphaModFix amt="52000"/>
            </a:blip>
            <a:srcRect/>
            <a:tile tx="0" ty="0" sx="100000" sy="100000" flip="none" algn="tl"/>
          </a:blipFill>
          <a:effectLst>
            <a:softEdge rad="1270000"/>
          </a:effectLst>
        </p:spPr>
      </p:pic>
      <p:sp>
        <p:nvSpPr>
          <p:cNvPr id="5" name="TextBox 4">
            <a:extLst>
              <a:ext uri="{FF2B5EF4-FFF2-40B4-BE49-F238E27FC236}">
                <a16:creationId xmlns:a16="http://schemas.microsoft.com/office/drawing/2014/main" id="{03F54AF7-99DE-0DFE-D75E-D445D931B8B8}"/>
              </a:ext>
            </a:extLst>
          </p:cNvPr>
          <p:cNvSpPr txBox="1"/>
          <p:nvPr/>
        </p:nvSpPr>
        <p:spPr>
          <a:xfrm>
            <a:off x="7092778" y="1519881"/>
            <a:ext cx="4613571" cy="2554545"/>
          </a:xfrm>
          <a:prstGeom prst="rect">
            <a:avLst/>
          </a:prstGeom>
          <a:noFill/>
          <a:ln w="28575">
            <a:solidFill>
              <a:srgbClr val="FFB500"/>
            </a:solidFill>
          </a:ln>
        </p:spPr>
        <p:txBody>
          <a:bodyPr wrap="none" rtlCol="0">
            <a:spAutoFit/>
          </a:bodyPr>
          <a:lstStyle/>
          <a:p>
            <a:r>
              <a:rPr lang="en-RO" sz="3200" dirty="0">
                <a:solidFill>
                  <a:srgbClr val="FFB500"/>
                </a:solidFill>
                <a:latin typeface="Aptos" panose="020B0004020202020204" pitchFamily="34" charset="0"/>
              </a:rPr>
              <a:t>IT TAKES TWO TO TANGO</a:t>
            </a:r>
          </a:p>
          <a:p>
            <a:endParaRPr lang="en-RO" sz="3200" dirty="0">
              <a:solidFill>
                <a:srgbClr val="FFB500"/>
              </a:solidFill>
              <a:latin typeface="Aptos" panose="020B0004020202020204" pitchFamily="34" charset="0"/>
            </a:endParaRPr>
          </a:p>
          <a:p>
            <a:endParaRPr lang="en-RO" sz="3200" dirty="0">
              <a:solidFill>
                <a:srgbClr val="FFB500"/>
              </a:solidFill>
              <a:latin typeface="Aptos" panose="020B0004020202020204" pitchFamily="34" charset="0"/>
            </a:endParaRPr>
          </a:p>
          <a:p>
            <a:pPr algn="ctr"/>
            <a:r>
              <a:rPr lang="en-RO" sz="3200" dirty="0">
                <a:solidFill>
                  <a:srgbClr val="FFB500"/>
                </a:solidFill>
                <a:latin typeface="Aptos" panose="020B0004020202020204" pitchFamily="34" charset="0"/>
              </a:rPr>
              <a:t>ROMANIAN EXPERIENCE</a:t>
            </a:r>
          </a:p>
          <a:p>
            <a:pPr algn="ctr"/>
            <a:r>
              <a:rPr lang="en-RO" sz="3200" dirty="0">
                <a:solidFill>
                  <a:srgbClr val="FFB500"/>
                </a:solidFill>
                <a:latin typeface="Aptos" panose="020B0004020202020204" pitchFamily="34" charset="0"/>
              </a:rPr>
              <a:t>2024</a:t>
            </a:r>
          </a:p>
        </p:txBody>
      </p:sp>
    </p:spTree>
    <p:extLst>
      <p:ext uri="{BB962C8B-B14F-4D97-AF65-F5344CB8AC3E}">
        <p14:creationId xmlns:p14="http://schemas.microsoft.com/office/powerpoint/2010/main" val="2391724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ports report&#10;&#10;Description automatically generated">
            <a:extLst>
              <a:ext uri="{FF2B5EF4-FFF2-40B4-BE49-F238E27FC236}">
                <a16:creationId xmlns:a16="http://schemas.microsoft.com/office/drawing/2014/main" id="{A1A98DE9-8C05-DAAC-1AFC-481BDACFB4E7}"/>
              </a:ext>
            </a:extLst>
          </p:cNvPr>
          <p:cNvPicPr>
            <a:picLocks noChangeAspect="1"/>
          </p:cNvPicPr>
          <p:nvPr/>
        </p:nvPicPr>
        <p:blipFill>
          <a:blip r:embed="rId3"/>
          <a:stretch>
            <a:fillRect/>
          </a:stretch>
        </p:blipFill>
        <p:spPr>
          <a:xfrm>
            <a:off x="741405" y="1130348"/>
            <a:ext cx="5033726" cy="2672652"/>
          </a:xfrm>
          <a:prstGeom prst="rect">
            <a:avLst/>
          </a:prstGeom>
        </p:spPr>
      </p:pic>
      <p:pic>
        <p:nvPicPr>
          <p:cNvPr id="3" name="Picture 2" descr="A screenshot of a sports report&#10;&#10;Description automatically generated">
            <a:extLst>
              <a:ext uri="{FF2B5EF4-FFF2-40B4-BE49-F238E27FC236}">
                <a16:creationId xmlns:a16="http://schemas.microsoft.com/office/drawing/2014/main" id="{F67F260C-AE8B-C0E2-B992-D2E736D9C953}"/>
              </a:ext>
            </a:extLst>
          </p:cNvPr>
          <p:cNvPicPr>
            <a:picLocks noChangeAspect="1"/>
          </p:cNvPicPr>
          <p:nvPr/>
        </p:nvPicPr>
        <p:blipFill>
          <a:blip r:embed="rId4"/>
          <a:stretch>
            <a:fillRect/>
          </a:stretch>
        </p:blipFill>
        <p:spPr>
          <a:xfrm>
            <a:off x="5869458" y="965925"/>
            <a:ext cx="5033725" cy="2837074"/>
          </a:xfrm>
          <a:prstGeom prst="rect">
            <a:avLst/>
          </a:prstGeom>
        </p:spPr>
      </p:pic>
      <p:sp>
        <p:nvSpPr>
          <p:cNvPr id="4" name="TextBox 3">
            <a:extLst>
              <a:ext uri="{FF2B5EF4-FFF2-40B4-BE49-F238E27FC236}">
                <a16:creationId xmlns:a16="http://schemas.microsoft.com/office/drawing/2014/main" id="{31A22E46-9C76-1F0A-69DD-8B78E49B8F00}"/>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5" name="TextBox 4">
            <a:extLst>
              <a:ext uri="{FF2B5EF4-FFF2-40B4-BE49-F238E27FC236}">
                <a16:creationId xmlns:a16="http://schemas.microsoft.com/office/drawing/2014/main" id="{6D36DCC5-E792-F5D8-FB26-B6E936340DCB}"/>
              </a:ext>
            </a:extLst>
          </p:cNvPr>
          <p:cNvSpPr txBox="1"/>
          <p:nvPr/>
        </p:nvSpPr>
        <p:spPr>
          <a:xfrm>
            <a:off x="4371002" y="4979773"/>
            <a:ext cx="2996911" cy="461665"/>
          </a:xfrm>
          <a:prstGeom prst="rect">
            <a:avLst/>
          </a:prstGeom>
          <a:noFill/>
          <a:ln w="28575">
            <a:solidFill>
              <a:srgbClr val="FFB500"/>
            </a:solidFill>
          </a:ln>
        </p:spPr>
        <p:txBody>
          <a:bodyPr wrap="none" rtlCol="0">
            <a:spAutoFit/>
          </a:bodyPr>
          <a:lstStyle/>
          <a:p>
            <a:r>
              <a:rPr lang="en-US" sz="2400" dirty="0">
                <a:latin typeface="Aptos" panose="020B0004020202020204" pitchFamily="34" charset="0"/>
                <a:ea typeface="Aptos" panose="020B0004020202020204" pitchFamily="34" charset="0"/>
                <a:cs typeface="Times New Roman" panose="02020603050405020304" pitchFamily="18" charset="0"/>
              </a:rPr>
              <a:t>G</a:t>
            </a:r>
            <a:r>
              <a:rPr lang="en-US" sz="2400" dirty="0">
                <a:effectLst/>
                <a:latin typeface="Aptos" panose="020B0004020202020204" pitchFamily="34" charset="0"/>
                <a:ea typeface="Aptos" panose="020B0004020202020204" pitchFamily="34" charset="0"/>
                <a:cs typeface="Times New Roman" panose="02020603050405020304" pitchFamily="18" charset="0"/>
              </a:rPr>
              <a:t>irls playing football</a:t>
            </a:r>
          </a:p>
        </p:txBody>
      </p:sp>
    </p:spTree>
    <p:extLst>
      <p:ext uri="{BB962C8B-B14F-4D97-AF65-F5344CB8AC3E}">
        <p14:creationId xmlns:p14="http://schemas.microsoft.com/office/powerpoint/2010/main" val="33362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F82E9E22-6847-112F-1B9C-39D55C393E97}"/>
              </a:ext>
            </a:extLst>
          </p:cNvPr>
          <p:cNvPicPr>
            <a:picLocks noChangeAspect="1"/>
          </p:cNvPicPr>
          <p:nvPr/>
        </p:nvPicPr>
        <p:blipFill>
          <a:blip r:embed="rId3"/>
          <a:stretch>
            <a:fillRect/>
          </a:stretch>
        </p:blipFill>
        <p:spPr>
          <a:xfrm>
            <a:off x="414767" y="577589"/>
            <a:ext cx="5207470" cy="3905603"/>
          </a:xfrm>
          <a:prstGeom prst="rect">
            <a:avLst/>
          </a:prstGeom>
        </p:spPr>
      </p:pic>
      <p:sp>
        <p:nvSpPr>
          <p:cNvPr id="4" name="TextBox 3">
            <a:extLst>
              <a:ext uri="{FF2B5EF4-FFF2-40B4-BE49-F238E27FC236}">
                <a16:creationId xmlns:a16="http://schemas.microsoft.com/office/drawing/2014/main" id="{DD6CB3B3-2521-6D8F-A975-4BCAC9822A60}"/>
              </a:ext>
            </a:extLst>
          </p:cNvPr>
          <p:cNvSpPr txBox="1"/>
          <p:nvPr/>
        </p:nvSpPr>
        <p:spPr>
          <a:xfrm>
            <a:off x="5828358" y="566678"/>
            <a:ext cx="4721087" cy="5632311"/>
          </a:xfrm>
          <a:prstGeom prst="rect">
            <a:avLst/>
          </a:prstGeom>
          <a:noFill/>
        </p:spPr>
        <p:txBody>
          <a:bodyPr wrap="square">
            <a:sp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Let’s hear from </a:t>
            </a:r>
            <a:r>
              <a:rPr lang="en-US" sz="2400" b="1" dirty="0">
                <a:effectLst/>
                <a:latin typeface="Aptos" panose="020B0004020202020204" pitchFamily="34" charset="0"/>
                <a:ea typeface="Aptos" panose="020B0004020202020204" pitchFamily="34" charset="0"/>
                <a:cs typeface="Times New Roman" panose="02020603050405020304" pitchFamily="18" charset="0"/>
              </a:rPr>
              <a:t>Expert Forum and the Norwegian Institute for Journalism</a:t>
            </a:r>
            <a:r>
              <a:rPr lang="en-US" sz="2400" dirty="0">
                <a:effectLst/>
                <a:latin typeface="Aptos" panose="020B0004020202020204" pitchFamily="34" charset="0"/>
                <a:ea typeface="Aptos" panose="020B0004020202020204" pitchFamily="34" charset="0"/>
                <a:cs typeface="Times New Roman" panose="02020603050405020304" pitchFamily="18" charset="0"/>
              </a:rPr>
              <a:t>. </a:t>
            </a:r>
          </a:p>
          <a:p>
            <a:endParaRPr lang="en-US" sz="2400" dirty="0">
              <a:latin typeface="Aptos" panose="020B0004020202020204" pitchFamily="34" charset="0"/>
              <a:ea typeface="Aptos" panose="020B0004020202020204" pitchFamily="34" charset="0"/>
              <a:cs typeface="Times New Roman" panose="02020603050405020304" pitchFamily="18" charset="0"/>
            </a:endParaRPr>
          </a:p>
          <a:p>
            <a:r>
              <a:rPr lang="en-US" sz="2400" dirty="0">
                <a:effectLst/>
                <a:latin typeface="Aptos" panose="020B0004020202020204" pitchFamily="34" charset="0"/>
                <a:ea typeface="Aptos" panose="020B0004020202020204" pitchFamily="34" charset="0"/>
                <a:cs typeface="Times New Roman" panose="02020603050405020304" pitchFamily="18" charset="0"/>
              </a:rPr>
              <a:t>They worked together to develop a Strong community of investigators against organized crime and corruption. </a:t>
            </a:r>
          </a:p>
          <a:p>
            <a:r>
              <a:rPr lang="en-US" sz="2400" dirty="0">
                <a:effectLst/>
                <a:latin typeface="Aptos" panose="020B0004020202020204" pitchFamily="34" charset="0"/>
                <a:ea typeface="Aptos" panose="020B0004020202020204" pitchFamily="34" charset="0"/>
                <a:cs typeface="Times New Roman" panose="02020603050405020304" pitchFamily="18" charset="0"/>
              </a:rPr>
              <a:t>Together with the Romanian publication </a:t>
            </a:r>
            <a:r>
              <a:rPr lang="en-US" sz="2400" b="1" dirty="0">
                <a:effectLst/>
                <a:latin typeface="Aptos" panose="020B0004020202020204" pitchFamily="34" charset="0"/>
                <a:ea typeface="Aptos" panose="020B0004020202020204" pitchFamily="34" charset="0"/>
                <a:cs typeface="Times New Roman" panose="02020603050405020304" pitchFamily="18" charset="0"/>
              </a:rPr>
              <a:t>Context</a:t>
            </a:r>
            <a:r>
              <a:rPr lang="en-US" sz="2400" dirty="0">
                <a:effectLst/>
                <a:latin typeface="Aptos" panose="020B0004020202020204" pitchFamily="34" charset="0"/>
                <a:ea typeface="Aptos" panose="020B0004020202020204" pitchFamily="34" charset="0"/>
                <a:cs typeface="Times New Roman" panose="02020603050405020304" pitchFamily="18" charset="0"/>
              </a:rPr>
              <a:t>, they wanted to enhance and develop the community of investigators in Romania to decrease the expansion of organized crime and financial crime groups.</a:t>
            </a:r>
            <a:endParaRPr lang="en-RO"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05AC737-F208-9B8A-1F85-1A15BAB36772}"/>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Tree>
    <p:extLst>
      <p:ext uri="{BB962C8B-B14F-4D97-AF65-F5344CB8AC3E}">
        <p14:creationId xmlns:p14="http://schemas.microsoft.com/office/powerpoint/2010/main" val="236407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101C6C3-59E2-3081-B01D-5767479C27E0}"/>
              </a:ext>
            </a:extLst>
          </p:cNvPr>
          <p:cNvSpPr txBox="1"/>
          <p:nvPr/>
        </p:nvSpPr>
        <p:spPr>
          <a:xfrm>
            <a:off x="6351103" y="446038"/>
            <a:ext cx="4461059" cy="4893647"/>
          </a:xfrm>
          <a:prstGeom prst="rect">
            <a:avLst/>
          </a:prstGeom>
          <a:noFill/>
        </p:spPr>
        <p:txBody>
          <a:bodyPr wrap="square">
            <a:spAutoFit/>
          </a:bodyPr>
          <a:lstStyle/>
          <a:p>
            <a:r>
              <a:rPr lang="en-US" sz="2400" dirty="0">
                <a:latin typeface="Aptos" panose="020B0004020202020204" pitchFamily="34" charset="0"/>
                <a:ea typeface="Aptos" panose="020B0004020202020204" pitchFamily="34" charset="0"/>
                <a:cs typeface="Times New Roman" panose="02020603050405020304" pitchFamily="18" charset="0"/>
              </a:rPr>
              <a:t>Or l</a:t>
            </a:r>
            <a:r>
              <a:rPr lang="en-US" sz="2400" dirty="0">
                <a:effectLst/>
                <a:latin typeface="Aptos" panose="020B0004020202020204" pitchFamily="34" charset="0"/>
                <a:ea typeface="Aptos" panose="020B0004020202020204" pitchFamily="34" charset="0"/>
                <a:cs typeface="Times New Roman" panose="02020603050405020304" pitchFamily="18" charset="0"/>
              </a:rPr>
              <a:t>et’s hear from the </a:t>
            </a:r>
            <a:r>
              <a:rPr lang="en-US" sz="2400" b="1" dirty="0">
                <a:effectLst/>
                <a:latin typeface="Aptos" panose="020B0004020202020204" pitchFamily="34" charset="0"/>
                <a:ea typeface="Aptos" panose="020B0004020202020204" pitchFamily="34" charset="0"/>
                <a:cs typeface="Times New Roman" panose="02020603050405020304" pitchFamily="18" charset="0"/>
              </a:rPr>
              <a:t>National Archives of Romania</a:t>
            </a:r>
            <a:r>
              <a:rPr lang="en-US" sz="2400" dirty="0">
                <a:effectLst/>
                <a:latin typeface="Aptos" panose="020B0004020202020204" pitchFamily="34" charset="0"/>
                <a:ea typeface="Aptos" panose="020B0004020202020204" pitchFamily="34" charset="0"/>
                <a:cs typeface="Times New Roman" panose="02020603050405020304" pitchFamily="18" charset="0"/>
              </a:rPr>
              <a:t> and their counterpart, the </a:t>
            </a:r>
            <a:r>
              <a:rPr lang="en-US" sz="2400" b="1" dirty="0">
                <a:effectLst/>
                <a:latin typeface="Aptos" panose="020B0004020202020204" pitchFamily="34" charset="0"/>
                <a:ea typeface="Aptos" panose="020B0004020202020204" pitchFamily="34" charset="0"/>
                <a:cs typeface="Times New Roman" panose="02020603050405020304" pitchFamily="18" charset="0"/>
              </a:rPr>
              <a:t>National Archives of Norway</a:t>
            </a:r>
            <a:r>
              <a:rPr lang="en-US" sz="2400" dirty="0">
                <a:effectLst/>
                <a:latin typeface="Aptos" panose="020B0004020202020204" pitchFamily="34" charset="0"/>
                <a:ea typeface="Aptos" panose="020B0004020202020204" pitchFamily="34" charset="0"/>
                <a:cs typeface="Times New Roman" panose="02020603050405020304" pitchFamily="18" charset="0"/>
              </a:rPr>
              <a:t>. Their program “Archiving by design - a way to defy electronic records management challenges” was aimed at strengthening the competence and position of Romanian National Archives on digital born archives and was based on a mutual sharing </a:t>
            </a:r>
          </a:p>
          <a:p>
            <a:r>
              <a:rPr lang="en-US" sz="2400" dirty="0">
                <a:effectLst/>
                <a:latin typeface="Aptos" panose="020B0004020202020204" pitchFamily="34" charset="0"/>
                <a:ea typeface="Aptos" panose="020B0004020202020204" pitchFamily="34" charset="0"/>
                <a:cs typeface="Times New Roman" panose="02020603050405020304" pitchFamily="18" charset="0"/>
              </a:rPr>
              <a:t>of experiences</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endParaRPr lang="en-RO"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descr="A book with a drawing on it&#10;&#10;Description automatically generated with medium confidence">
            <a:extLst>
              <a:ext uri="{FF2B5EF4-FFF2-40B4-BE49-F238E27FC236}">
                <a16:creationId xmlns:a16="http://schemas.microsoft.com/office/drawing/2014/main" id="{B02FBEBD-54DA-8E93-FFA9-41F05379134F}"/>
              </a:ext>
            </a:extLst>
          </p:cNvPr>
          <p:cNvPicPr>
            <a:picLocks noChangeAspect="1"/>
          </p:cNvPicPr>
          <p:nvPr/>
        </p:nvPicPr>
        <p:blipFill>
          <a:blip r:embed="rId3"/>
          <a:stretch>
            <a:fillRect/>
          </a:stretch>
        </p:blipFill>
        <p:spPr>
          <a:xfrm>
            <a:off x="634724" y="0"/>
            <a:ext cx="5461276" cy="4072930"/>
          </a:xfrm>
          <a:prstGeom prst="rect">
            <a:avLst/>
          </a:prstGeom>
        </p:spPr>
      </p:pic>
      <p:sp>
        <p:nvSpPr>
          <p:cNvPr id="9" name="TextBox 8">
            <a:extLst>
              <a:ext uri="{FF2B5EF4-FFF2-40B4-BE49-F238E27FC236}">
                <a16:creationId xmlns:a16="http://schemas.microsoft.com/office/drawing/2014/main" id="{CC7CCFB4-8D4B-49A8-12B6-DA27213BE823}"/>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5" name="Picture 4" descr="A group of people sitting around a table with laptops&#10;&#10;Description automatically generated">
            <a:extLst>
              <a:ext uri="{FF2B5EF4-FFF2-40B4-BE49-F238E27FC236}">
                <a16:creationId xmlns:a16="http://schemas.microsoft.com/office/drawing/2014/main" id="{4AC79036-8D2E-2F9A-6FA9-3E62F3486CD6}"/>
              </a:ext>
            </a:extLst>
          </p:cNvPr>
          <p:cNvPicPr>
            <a:picLocks noChangeAspect="1"/>
          </p:cNvPicPr>
          <p:nvPr/>
        </p:nvPicPr>
        <p:blipFill>
          <a:blip r:embed="rId4"/>
          <a:stretch>
            <a:fillRect/>
          </a:stretch>
        </p:blipFill>
        <p:spPr>
          <a:xfrm rot="20386395">
            <a:off x="748956" y="2366195"/>
            <a:ext cx="4656623" cy="3492468"/>
          </a:xfrm>
          <a:prstGeom prst="rect">
            <a:avLst/>
          </a:prstGeom>
        </p:spPr>
      </p:pic>
    </p:spTree>
    <p:extLst>
      <p:ext uri="{BB962C8B-B14F-4D97-AF65-F5344CB8AC3E}">
        <p14:creationId xmlns:p14="http://schemas.microsoft.com/office/powerpoint/2010/main" val="54896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20EE41-A4B1-4EA8-4F0E-CFC6E4110DCC}"/>
              </a:ext>
            </a:extLst>
          </p:cNvPr>
          <p:cNvPicPr>
            <a:picLocks noChangeAspect="1"/>
          </p:cNvPicPr>
          <p:nvPr/>
        </p:nvPicPr>
        <p:blipFill>
          <a:blip r:embed="rId3"/>
          <a:stretch>
            <a:fillRect/>
          </a:stretch>
        </p:blipFill>
        <p:spPr>
          <a:xfrm>
            <a:off x="211511" y="280611"/>
            <a:ext cx="5400000" cy="4051297"/>
          </a:xfrm>
          <a:prstGeom prst="rect">
            <a:avLst/>
          </a:prstGeom>
        </p:spPr>
      </p:pic>
      <p:sp>
        <p:nvSpPr>
          <p:cNvPr id="4" name="TextBox 3">
            <a:extLst>
              <a:ext uri="{FF2B5EF4-FFF2-40B4-BE49-F238E27FC236}">
                <a16:creationId xmlns:a16="http://schemas.microsoft.com/office/drawing/2014/main" id="{51FC15D5-9348-5A1F-FBD4-57C20733217F}"/>
              </a:ext>
            </a:extLst>
          </p:cNvPr>
          <p:cNvSpPr txBox="1"/>
          <p:nvPr/>
        </p:nvSpPr>
        <p:spPr>
          <a:xfrm>
            <a:off x="5772149" y="713097"/>
            <a:ext cx="4953516" cy="4154984"/>
          </a:xfrm>
          <a:prstGeom prst="rect">
            <a:avLst/>
          </a:prstGeom>
          <a:noFill/>
        </p:spPr>
        <p:txBody>
          <a:bodyPr wrap="square">
            <a:sp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And let’s hear also from the </a:t>
            </a:r>
            <a:r>
              <a:rPr lang="en-US" sz="2400" b="1" dirty="0">
                <a:effectLst/>
                <a:latin typeface="Aptos" panose="020B0004020202020204" pitchFamily="34" charset="0"/>
                <a:ea typeface="Aptos" panose="020B0004020202020204" pitchFamily="34" charset="0"/>
                <a:cs typeface="Times New Roman" panose="02020603050405020304" pitchFamily="18" charset="0"/>
              </a:rPr>
              <a:t>Romanian Football Federation</a:t>
            </a:r>
            <a:r>
              <a:rPr lang="en-US" sz="2400" dirty="0">
                <a:effectLst/>
                <a:latin typeface="Aptos" panose="020B0004020202020204" pitchFamily="34" charset="0"/>
                <a:ea typeface="Aptos" panose="020B0004020202020204" pitchFamily="34" charset="0"/>
                <a:cs typeface="Times New Roman" panose="02020603050405020304" pitchFamily="18" charset="0"/>
              </a:rPr>
              <a:t> and from the </a:t>
            </a:r>
            <a:r>
              <a:rPr lang="en-US" sz="2400" b="1" dirty="0">
                <a:effectLst/>
                <a:latin typeface="Aptos" panose="020B0004020202020204" pitchFamily="34" charset="0"/>
                <a:ea typeface="Aptos" panose="020B0004020202020204" pitchFamily="34" charset="0"/>
                <a:cs typeface="Times New Roman" panose="02020603050405020304" pitchFamily="18" charset="0"/>
              </a:rPr>
              <a:t>Football Association of Norway</a:t>
            </a:r>
            <a:r>
              <a:rPr lang="en-US" sz="2400" dirty="0">
                <a:effectLst/>
                <a:latin typeface="Aptos" panose="020B0004020202020204" pitchFamily="34" charset="0"/>
                <a:ea typeface="Aptos" panose="020B0004020202020204" pitchFamily="34" charset="0"/>
                <a:cs typeface="Times New Roman" panose="02020603050405020304" pitchFamily="18" charset="0"/>
              </a:rPr>
              <a:t>. Through their joint Girls’ Football Coaching Course, they wanted to contribute towards a more equal society, where girls are given the same opportunities as boys to play football, and to provide a safe and positive environment for children to play.</a:t>
            </a:r>
            <a:endParaRPr lang="en-RO"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04CBB11-485A-CBE9-42CE-6FFD2E49E943}"/>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Tree>
    <p:extLst>
      <p:ext uri="{BB962C8B-B14F-4D97-AF65-F5344CB8AC3E}">
        <p14:creationId xmlns:p14="http://schemas.microsoft.com/office/powerpoint/2010/main" val="2867825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890846-100E-2AF3-D9FA-2D059489D357}"/>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3" name="TextBox 2">
            <a:extLst>
              <a:ext uri="{FF2B5EF4-FFF2-40B4-BE49-F238E27FC236}">
                <a16:creationId xmlns:a16="http://schemas.microsoft.com/office/drawing/2014/main" id="{91A4C42A-9630-7B9B-9C41-F2B0BA0547FF}"/>
              </a:ext>
            </a:extLst>
          </p:cNvPr>
          <p:cNvSpPr txBox="1"/>
          <p:nvPr/>
        </p:nvSpPr>
        <p:spPr>
          <a:xfrm>
            <a:off x="1260390" y="1729946"/>
            <a:ext cx="8645637" cy="646331"/>
          </a:xfrm>
          <a:prstGeom prst="rect">
            <a:avLst/>
          </a:prstGeom>
          <a:noFill/>
          <a:ln w="28575">
            <a:solidFill>
              <a:srgbClr val="FFB500"/>
            </a:solidFill>
          </a:ln>
        </p:spPr>
        <p:txBody>
          <a:bodyPr wrap="none" rtlCol="0">
            <a:spAutoFit/>
          </a:bodyPr>
          <a:lstStyle/>
          <a:p>
            <a:r>
              <a:rPr lang="en-RO" sz="3600" dirty="0">
                <a:latin typeface="Aptos" panose="020B0004020202020204" pitchFamily="34" charset="0"/>
              </a:rPr>
              <a:t>What do THEY think is making us different?</a:t>
            </a:r>
          </a:p>
        </p:txBody>
      </p:sp>
      <p:sp>
        <p:nvSpPr>
          <p:cNvPr id="4" name="Not Equal 3">
            <a:extLst>
              <a:ext uri="{FF2B5EF4-FFF2-40B4-BE49-F238E27FC236}">
                <a16:creationId xmlns:a16="http://schemas.microsoft.com/office/drawing/2014/main" id="{18142351-8891-F8E8-E1F8-B2A92AB395AA}"/>
              </a:ext>
            </a:extLst>
          </p:cNvPr>
          <p:cNvSpPr/>
          <p:nvPr/>
        </p:nvSpPr>
        <p:spPr>
          <a:xfrm>
            <a:off x="4132511" y="3768811"/>
            <a:ext cx="2951617" cy="1705232"/>
          </a:xfrm>
          <a:prstGeom prst="mathNotEqual">
            <a:avLst/>
          </a:prstGeom>
          <a:solidFill>
            <a:srgbClr val="FFB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417219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 with a person holding a pencil and a phone&#10;&#10;Description automatically generated">
            <a:extLst>
              <a:ext uri="{FF2B5EF4-FFF2-40B4-BE49-F238E27FC236}">
                <a16:creationId xmlns:a16="http://schemas.microsoft.com/office/drawing/2014/main" id="{C726286A-2466-D1A5-E88E-72E705995E9F}"/>
              </a:ext>
            </a:extLst>
          </p:cNvPr>
          <p:cNvPicPr>
            <a:picLocks noChangeAspect="1"/>
          </p:cNvPicPr>
          <p:nvPr/>
        </p:nvPicPr>
        <p:blipFill>
          <a:blip r:embed="rId3"/>
          <a:stretch>
            <a:fillRect/>
          </a:stretch>
        </p:blipFill>
        <p:spPr>
          <a:xfrm>
            <a:off x="4628734" y="814470"/>
            <a:ext cx="6262398" cy="5067346"/>
          </a:xfrm>
          <a:prstGeom prst="rect">
            <a:avLst/>
          </a:prstGeom>
        </p:spPr>
      </p:pic>
      <p:sp>
        <p:nvSpPr>
          <p:cNvPr id="3" name="TextBox 2">
            <a:extLst>
              <a:ext uri="{FF2B5EF4-FFF2-40B4-BE49-F238E27FC236}">
                <a16:creationId xmlns:a16="http://schemas.microsoft.com/office/drawing/2014/main" id="{1F791782-8F6B-267C-7F02-FCD571CC331A}"/>
              </a:ext>
            </a:extLst>
          </p:cNvPr>
          <p:cNvSpPr txBox="1"/>
          <p:nvPr/>
        </p:nvSpPr>
        <p:spPr>
          <a:xfrm>
            <a:off x="349680" y="920726"/>
            <a:ext cx="2882520" cy="1077218"/>
          </a:xfrm>
          <a:prstGeom prst="rect">
            <a:avLst/>
          </a:prstGeom>
          <a:noFill/>
          <a:ln w="28575">
            <a:solidFill>
              <a:srgbClr val="FFB500"/>
            </a:solidFill>
          </a:ln>
        </p:spPr>
        <p:txBody>
          <a:bodyPr wrap="none" rtlCol="0">
            <a:spAutoFit/>
          </a:bodyPr>
          <a:lstStyle/>
          <a:p>
            <a:r>
              <a:rPr lang="en-RO" sz="3200" dirty="0"/>
              <a:t>Punctuality and </a:t>
            </a:r>
          </a:p>
          <a:p>
            <a:r>
              <a:rPr lang="en-RO" sz="3200" dirty="0"/>
              <a:t>planning ahead</a:t>
            </a:r>
          </a:p>
        </p:txBody>
      </p:sp>
      <p:sp>
        <p:nvSpPr>
          <p:cNvPr id="5" name="TextBox 4">
            <a:extLst>
              <a:ext uri="{FF2B5EF4-FFF2-40B4-BE49-F238E27FC236}">
                <a16:creationId xmlns:a16="http://schemas.microsoft.com/office/drawing/2014/main" id="{E6BD2F95-7909-4824-5638-13EE7ECB0BC9}"/>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Tree>
    <p:extLst>
      <p:ext uri="{BB962C8B-B14F-4D97-AF65-F5344CB8AC3E}">
        <p14:creationId xmlns:p14="http://schemas.microsoft.com/office/powerpoint/2010/main" val="394379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graph of a political figure&#10;&#10;Description automatically generated with medium confidence">
            <a:extLst>
              <a:ext uri="{FF2B5EF4-FFF2-40B4-BE49-F238E27FC236}">
                <a16:creationId xmlns:a16="http://schemas.microsoft.com/office/drawing/2014/main" id="{A05141B9-B150-77AD-A32D-4B19D88D2068}"/>
              </a:ext>
            </a:extLst>
          </p:cNvPr>
          <p:cNvPicPr>
            <a:picLocks noChangeAspect="1"/>
          </p:cNvPicPr>
          <p:nvPr/>
        </p:nvPicPr>
        <p:blipFill>
          <a:blip r:embed="rId3"/>
          <a:stretch>
            <a:fillRect/>
          </a:stretch>
        </p:blipFill>
        <p:spPr>
          <a:xfrm>
            <a:off x="4618131" y="1000992"/>
            <a:ext cx="6120000" cy="4856016"/>
          </a:xfrm>
          <a:prstGeom prst="rect">
            <a:avLst/>
          </a:prstGeom>
        </p:spPr>
      </p:pic>
      <p:sp>
        <p:nvSpPr>
          <p:cNvPr id="3" name="TextBox 2">
            <a:extLst>
              <a:ext uri="{FF2B5EF4-FFF2-40B4-BE49-F238E27FC236}">
                <a16:creationId xmlns:a16="http://schemas.microsoft.com/office/drawing/2014/main" id="{21251BA3-0A20-8199-7B01-86FA6C4B90F2}"/>
              </a:ext>
            </a:extLst>
          </p:cNvPr>
          <p:cNvSpPr txBox="1"/>
          <p:nvPr/>
        </p:nvSpPr>
        <p:spPr>
          <a:xfrm>
            <a:off x="506200" y="1000992"/>
            <a:ext cx="2638351" cy="1077218"/>
          </a:xfrm>
          <a:prstGeom prst="rect">
            <a:avLst/>
          </a:prstGeom>
          <a:noFill/>
          <a:ln w="28575">
            <a:solidFill>
              <a:srgbClr val="FFB500"/>
            </a:solidFill>
          </a:ln>
        </p:spPr>
        <p:txBody>
          <a:bodyPr wrap="none" rtlCol="0">
            <a:spAutoFit/>
          </a:bodyPr>
          <a:lstStyle/>
          <a:p>
            <a:r>
              <a:rPr lang="en-RO" sz="3200">
                <a:latin typeface="Aptos" panose="020B0004020202020204" pitchFamily="34" charset="0"/>
              </a:rPr>
              <a:t>Transparency </a:t>
            </a:r>
          </a:p>
          <a:p>
            <a:r>
              <a:rPr lang="en-RO" sz="3200">
                <a:latin typeface="Aptos" panose="020B0004020202020204" pitchFamily="34" charset="0"/>
              </a:rPr>
              <a:t>and openess</a:t>
            </a:r>
            <a:endParaRPr lang="en-RO" sz="3200" dirty="0">
              <a:latin typeface="Aptos" panose="020B0004020202020204" pitchFamily="34" charset="0"/>
            </a:endParaRPr>
          </a:p>
        </p:txBody>
      </p:sp>
      <p:sp>
        <p:nvSpPr>
          <p:cNvPr id="4" name="TextBox 3">
            <a:extLst>
              <a:ext uri="{FF2B5EF4-FFF2-40B4-BE49-F238E27FC236}">
                <a16:creationId xmlns:a16="http://schemas.microsoft.com/office/drawing/2014/main" id="{6315B7BC-505F-273E-B713-FB0ECCA1CA5E}"/>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Tree>
    <p:extLst>
      <p:ext uri="{BB962C8B-B14F-4D97-AF65-F5344CB8AC3E}">
        <p14:creationId xmlns:p14="http://schemas.microsoft.com/office/powerpoint/2010/main" val="1372805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people on a pyramid&#10;&#10;Description automatically generated">
            <a:extLst>
              <a:ext uri="{FF2B5EF4-FFF2-40B4-BE49-F238E27FC236}">
                <a16:creationId xmlns:a16="http://schemas.microsoft.com/office/drawing/2014/main" id="{89569301-458E-60EB-97D0-D4580FAB6C0C}"/>
              </a:ext>
            </a:extLst>
          </p:cNvPr>
          <p:cNvPicPr>
            <a:picLocks noChangeAspect="1"/>
          </p:cNvPicPr>
          <p:nvPr/>
        </p:nvPicPr>
        <p:blipFill>
          <a:blip r:embed="rId3"/>
          <a:stretch>
            <a:fillRect/>
          </a:stretch>
        </p:blipFill>
        <p:spPr>
          <a:xfrm>
            <a:off x="4551569" y="369000"/>
            <a:ext cx="6120000" cy="6120000"/>
          </a:xfrm>
          <a:prstGeom prst="rect">
            <a:avLst/>
          </a:prstGeom>
        </p:spPr>
      </p:pic>
      <p:sp>
        <p:nvSpPr>
          <p:cNvPr id="3" name="TextBox 2">
            <a:extLst>
              <a:ext uri="{FF2B5EF4-FFF2-40B4-BE49-F238E27FC236}">
                <a16:creationId xmlns:a16="http://schemas.microsoft.com/office/drawing/2014/main" id="{3F2FC7B3-C65F-3AEE-7102-99D6E2EFB15C}"/>
              </a:ext>
            </a:extLst>
          </p:cNvPr>
          <p:cNvSpPr txBox="1"/>
          <p:nvPr/>
        </p:nvSpPr>
        <p:spPr>
          <a:xfrm>
            <a:off x="284205" y="1108309"/>
            <a:ext cx="3071418" cy="584775"/>
          </a:xfrm>
          <a:prstGeom prst="rect">
            <a:avLst/>
          </a:prstGeom>
          <a:noFill/>
          <a:ln w="28575">
            <a:solidFill>
              <a:srgbClr val="FFB500"/>
            </a:solidFill>
          </a:ln>
        </p:spPr>
        <p:txBody>
          <a:bodyPr wrap="none" rtlCol="0">
            <a:spAutoFit/>
          </a:bodyPr>
          <a:lstStyle/>
          <a:p>
            <a:r>
              <a:rPr lang="en-RO" sz="3200">
                <a:latin typeface="Aptos" panose="020B0004020202020204" pitchFamily="34" charset="0"/>
              </a:rPr>
              <a:t>Social Hierarchy</a:t>
            </a:r>
            <a:endParaRPr lang="en-RO" sz="3200" dirty="0">
              <a:latin typeface="Aptos" panose="020B0004020202020204" pitchFamily="34" charset="0"/>
            </a:endParaRPr>
          </a:p>
        </p:txBody>
      </p:sp>
      <p:sp>
        <p:nvSpPr>
          <p:cNvPr id="4" name="TextBox 3">
            <a:extLst>
              <a:ext uri="{FF2B5EF4-FFF2-40B4-BE49-F238E27FC236}">
                <a16:creationId xmlns:a16="http://schemas.microsoft.com/office/drawing/2014/main" id="{1A3B6896-2A34-8DB6-650A-84291391CDFF}"/>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Tree>
    <p:extLst>
      <p:ext uri="{BB962C8B-B14F-4D97-AF65-F5344CB8AC3E}">
        <p14:creationId xmlns:p14="http://schemas.microsoft.com/office/powerpoint/2010/main" val="2746679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playing football&#10;&#10;Description automatically generated">
            <a:extLst>
              <a:ext uri="{FF2B5EF4-FFF2-40B4-BE49-F238E27FC236}">
                <a16:creationId xmlns:a16="http://schemas.microsoft.com/office/drawing/2014/main" id="{3AA54F41-4D2C-EDF5-C60C-FD082176C0A5}"/>
              </a:ext>
            </a:extLst>
          </p:cNvPr>
          <p:cNvPicPr>
            <a:picLocks noChangeAspect="1"/>
          </p:cNvPicPr>
          <p:nvPr/>
        </p:nvPicPr>
        <p:blipFill>
          <a:blip r:embed="rId3"/>
          <a:stretch>
            <a:fillRect/>
          </a:stretch>
        </p:blipFill>
        <p:spPr>
          <a:xfrm>
            <a:off x="5478162" y="484424"/>
            <a:ext cx="5087782" cy="5812411"/>
          </a:xfrm>
          <a:prstGeom prst="rect">
            <a:avLst/>
          </a:prstGeom>
        </p:spPr>
      </p:pic>
      <p:sp>
        <p:nvSpPr>
          <p:cNvPr id="4" name="TextBox 3">
            <a:extLst>
              <a:ext uri="{FF2B5EF4-FFF2-40B4-BE49-F238E27FC236}">
                <a16:creationId xmlns:a16="http://schemas.microsoft.com/office/drawing/2014/main" id="{8165C357-EDBA-D4BD-E53A-50953067546F}"/>
              </a:ext>
            </a:extLst>
          </p:cNvPr>
          <p:cNvSpPr txBox="1"/>
          <p:nvPr/>
        </p:nvSpPr>
        <p:spPr>
          <a:xfrm>
            <a:off x="378493" y="299758"/>
            <a:ext cx="4183005" cy="584775"/>
          </a:xfrm>
          <a:prstGeom prst="rect">
            <a:avLst/>
          </a:prstGeom>
          <a:noFill/>
          <a:ln w="28575">
            <a:solidFill>
              <a:srgbClr val="FFB500"/>
            </a:solidFill>
          </a:ln>
        </p:spPr>
        <p:txBody>
          <a:bodyPr wrap="none" rtlCol="0">
            <a:spAutoFit/>
          </a:bodyPr>
          <a:lstStyle/>
          <a:p>
            <a:r>
              <a:rPr lang="en-RO" sz="3200" dirty="0"/>
              <a:t>Women to the forefront</a:t>
            </a:r>
          </a:p>
        </p:txBody>
      </p:sp>
      <p:sp>
        <p:nvSpPr>
          <p:cNvPr id="5" name="TextBox 4">
            <a:extLst>
              <a:ext uri="{FF2B5EF4-FFF2-40B4-BE49-F238E27FC236}">
                <a16:creationId xmlns:a16="http://schemas.microsoft.com/office/drawing/2014/main" id="{8BAF31CD-3EB9-A091-67B4-0592D93442A3}"/>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7" name="Doughnut 6">
            <a:extLst>
              <a:ext uri="{FF2B5EF4-FFF2-40B4-BE49-F238E27FC236}">
                <a16:creationId xmlns:a16="http://schemas.microsoft.com/office/drawing/2014/main" id="{885E5560-9831-5AA7-C26B-C01F56FE1DB8}"/>
              </a:ext>
            </a:extLst>
          </p:cNvPr>
          <p:cNvSpPr/>
          <p:nvPr/>
        </p:nvSpPr>
        <p:spPr>
          <a:xfrm>
            <a:off x="654909" y="2421924"/>
            <a:ext cx="3410464" cy="3398108"/>
          </a:xfrm>
          <a:prstGeom prst="donut">
            <a:avLst>
              <a:gd name="adj" fmla="val 3114"/>
            </a:avLst>
          </a:prstGeom>
          <a:solidFill>
            <a:srgbClr val="FFB500"/>
          </a:solidFill>
          <a:ln>
            <a:solidFill>
              <a:srgbClr val="FFB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
        <p:nvSpPr>
          <p:cNvPr id="8" name="TextBox 7">
            <a:extLst>
              <a:ext uri="{FF2B5EF4-FFF2-40B4-BE49-F238E27FC236}">
                <a16:creationId xmlns:a16="http://schemas.microsoft.com/office/drawing/2014/main" id="{FE08767C-777C-B65B-BF3C-3AB50EFEBCDE}"/>
              </a:ext>
            </a:extLst>
          </p:cNvPr>
          <p:cNvSpPr txBox="1"/>
          <p:nvPr/>
        </p:nvSpPr>
        <p:spPr>
          <a:xfrm>
            <a:off x="1097391" y="3336148"/>
            <a:ext cx="2525500" cy="1569660"/>
          </a:xfrm>
          <a:prstGeom prst="rect">
            <a:avLst/>
          </a:prstGeom>
          <a:noFill/>
          <a:ln w="28575">
            <a:solidFill>
              <a:srgbClr val="FFB500"/>
            </a:solidFill>
          </a:ln>
        </p:spPr>
        <p:txBody>
          <a:bodyPr wrap="none" rtlCol="0">
            <a:spAutoFit/>
          </a:bodyPr>
          <a:lstStyle/>
          <a:p>
            <a:pPr algn="ctr"/>
            <a:r>
              <a:rPr lang="en-RO" sz="2400" dirty="0"/>
              <a:t>LET </a:t>
            </a:r>
          </a:p>
          <a:p>
            <a:pPr algn="ctr"/>
            <a:r>
              <a:rPr lang="en-RO" sz="2400" dirty="0"/>
              <a:t>THE WOMEN </a:t>
            </a:r>
          </a:p>
          <a:p>
            <a:pPr algn="ctr"/>
            <a:r>
              <a:rPr lang="en-RO" sz="2400" dirty="0"/>
              <a:t>PLAY </a:t>
            </a:r>
          </a:p>
          <a:p>
            <a:pPr algn="ctr"/>
            <a:r>
              <a:rPr lang="en-RO" sz="2400" dirty="0"/>
              <a:t>WHAT THEY WANT</a:t>
            </a:r>
          </a:p>
        </p:txBody>
      </p:sp>
      <p:sp>
        <p:nvSpPr>
          <p:cNvPr id="9" name="Curved Up Arrow 8">
            <a:extLst>
              <a:ext uri="{FF2B5EF4-FFF2-40B4-BE49-F238E27FC236}">
                <a16:creationId xmlns:a16="http://schemas.microsoft.com/office/drawing/2014/main" id="{4D430C09-C827-78C3-1F13-AD2F6F31B06F}"/>
              </a:ext>
            </a:extLst>
          </p:cNvPr>
          <p:cNvSpPr/>
          <p:nvPr/>
        </p:nvSpPr>
        <p:spPr>
          <a:xfrm rot="10431420">
            <a:off x="3645771" y="2279736"/>
            <a:ext cx="2991641" cy="588151"/>
          </a:xfrm>
          <a:prstGeom prst="curvedUpArrow">
            <a:avLst/>
          </a:prstGeom>
          <a:solidFill>
            <a:srgbClr val="FFB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123105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DB3334-AC57-F4B5-DCEB-F53475E4AD57}"/>
              </a:ext>
            </a:extLst>
          </p:cNvPr>
          <p:cNvSpPr txBox="1"/>
          <p:nvPr/>
        </p:nvSpPr>
        <p:spPr>
          <a:xfrm>
            <a:off x="1640156" y="2268150"/>
            <a:ext cx="7936329" cy="769441"/>
          </a:xfrm>
          <a:prstGeom prst="rect">
            <a:avLst/>
          </a:prstGeom>
          <a:noFill/>
        </p:spPr>
        <p:txBody>
          <a:bodyPr wrap="square">
            <a:spAutoFit/>
          </a:bodyPr>
          <a:lstStyle/>
          <a:p>
            <a:r>
              <a:rPr lang="en-US" sz="4400" dirty="0">
                <a:effectLst/>
                <a:latin typeface="Aptos" panose="020B0004020202020204" pitchFamily="34" charset="0"/>
                <a:ea typeface="Aptos" panose="020B0004020202020204" pitchFamily="34" charset="0"/>
                <a:cs typeface="Times New Roman" panose="02020603050405020304" pitchFamily="18" charset="0"/>
              </a:rPr>
              <a:t>But are we really THAT different?</a:t>
            </a:r>
            <a:r>
              <a:rPr lang="en-RO" sz="4400" dirty="0">
                <a:effectLst/>
              </a:rPr>
              <a:t> </a:t>
            </a:r>
            <a:endParaRPr lang="en-RO" sz="4400" dirty="0"/>
          </a:p>
        </p:txBody>
      </p:sp>
      <p:sp>
        <p:nvSpPr>
          <p:cNvPr id="4" name="TextBox 3">
            <a:extLst>
              <a:ext uri="{FF2B5EF4-FFF2-40B4-BE49-F238E27FC236}">
                <a16:creationId xmlns:a16="http://schemas.microsoft.com/office/drawing/2014/main" id="{03505523-9D75-9DB7-EF0E-2B31327119E1}"/>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6" name="Not Equal 5">
            <a:extLst>
              <a:ext uri="{FF2B5EF4-FFF2-40B4-BE49-F238E27FC236}">
                <a16:creationId xmlns:a16="http://schemas.microsoft.com/office/drawing/2014/main" id="{414AB9D5-99BD-2E41-AFB8-0A5D6A92F073}"/>
              </a:ext>
            </a:extLst>
          </p:cNvPr>
          <p:cNvSpPr/>
          <p:nvPr/>
        </p:nvSpPr>
        <p:spPr>
          <a:xfrm>
            <a:off x="4132511" y="3768811"/>
            <a:ext cx="2951617" cy="1705232"/>
          </a:xfrm>
          <a:prstGeom prst="mathNotEqual">
            <a:avLst/>
          </a:prstGeom>
          <a:solidFill>
            <a:srgbClr val="FFB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46890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1"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4FDD1-9220-DFD3-1526-C88A7B7DA5E9}"/>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defTabSz="914400">
              <a:lnSpc>
                <a:spcPct val="90000"/>
              </a:lnSpc>
              <a:spcAft>
                <a:spcPts val="600"/>
              </a:spcAft>
            </a:pPr>
            <a:r>
              <a:rPr lang="en-US" sz="3600" dirty="0"/>
              <a:t>Can two different partners do the tango </a:t>
            </a:r>
          </a:p>
          <a:p>
            <a:pPr defTabSz="914400">
              <a:lnSpc>
                <a:spcPct val="90000"/>
              </a:lnSpc>
              <a:spcAft>
                <a:spcPts val="600"/>
              </a:spcAft>
            </a:pPr>
            <a:r>
              <a:rPr lang="en-US" sz="3600" dirty="0"/>
              <a:t>in harmony?</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europe with flags&#10;&#10;Description automatically generated">
            <a:extLst>
              <a:ext uri="{FF2B5EF4-FFF2-40B4-BE49-F238E27FC236}">
                <a16:creationId xmlns:a16="http://schemas.microsoft.com/office/drawing/2014/main" id="{357D7054-9209-7035-3F43-963BD5EF96E7}"/>
              </a:ext>
            </a:extLst>
          </p:cNvPr>
          <p:cNvPicPr>
            <a:picLocks noChangeAspect="1"/>
          </p:cNvPicPr>
          <p:nvPr/>
        </p:nvPicPr>
        <p:blipFill>
          <a:blip r:embed="rId3"/>
          <a:srcRect r="7416" b="1"/>
          <a:stretch/>
        </p:blipFill>
        <p:spPr>
          <a:xfrm>
            <a:off x="5977788" y="799352"/>
            <a:ext cx="5425410" cy="5259296"/>
          </a:xfrm>
          <a:prstGeom prst="rect">
            <a:avLst/>
          </a:prstGeom>
        </p:spPr>
      </p:pic>
    </p:spTree>
    <p:extLst>
      <p:ext uri="{BB962C8B-B14F-4D97-AF65-F5344CB8AC3E}">
        <p14:creationId xmlns:p14="http://schemas.microsoft.com/office/powerpoint/2010/main" val="133215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2B883-923E-F41B-10CC-E5444AE23E52}"/>
              </a:ext>
            </a:extLst>
          </p:cNvPr>
          <p:cNvSpPr txBox="1"/>
          <p:nvPr/>
        </p:nvSpPr>
        <p:spPr>
          <a:xfrm>
            <a:off x="204423" y="1178190"/>
            <a:ext cx="1406347" cy="584775"/>
          </a:xfrm>
          <a:prstGeom prst="rect">
            <a:avLst/>
          </a:prstGeom>
          <a:noFill/>
          <a:ln w="28575">
            <a:noFill/>
          </a:ln>
        </p:spPr>
        <p:txBody>
          <a:bodyPr wrap="none" rtlCol="0">
            <a:spAutoFit/>
          </a:bodyPr>
          <a:lstStyle/>
          <a:p>
            <a:r>
              <a:rPr lang="en-US" sz="3200" dirty="0">
                <a:effectLst/>
                <a:latin typeface="Aptos" panose="020B0004020202020204" pitchFamily="34" charset="0"/>
                <a:ea typeface="Aptos" panose="020B0004020202020204" pitchFamily="34" charset="0"/>
                <a:cs typeface="Times New Roman" panose="02020603050405020304" pitchFamily="18" charset="0"/>
              </a:rPr>
              <a:t>We are</a:t>
            </a:r>
            <a:endParaRPr lang="en-US" sz="3200" b="1"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B7DCD46-3882-3366-D129-877A4A6DFBAE}"/>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5" name="Picture 4" descr="A group of men in clothing around a round table&#10;&#10;Description automatically generated">
            <a:extLst>
              <a:ext uri="{FF2B5EF4-FFF2-40B4-BE49-F238E27FC236}">
                <a16:creationId xmlns:a16="http://schemas.microsoft.com/office/drawing/2014/main" id="{14E26849-7392-50A0-BD2D-1676C3D61728}"/>
              </a:ext>
            </a:extLst>
          </p:cNvPr>
          <p:cNvPicPr>
            <a:picLocks noChangeAspect="1"/>
          </p:cNvPicPr>
          <p:nvPr/>
        </p:nvPicPr>
        <p:blipFill>
          <a:blip r:embed="rId3"/>
          <a:stretch>
            <a:fillRect/>
          </a:stretch>
        </p:blipFill>
        <p:spPr>
          <a:xfrm>
            <a:off x="4926941" y="369000"/>
            <a:ext cx="6120000" cy="6120000"/>
          </a:xfrm>
          <a:prstGeom prst="rect">
            <a:avLst/>
          </a:prstGeom>
        </p:spPr>
      </p:pic>
      <p:sp>
        <p:nvSpPr>
          <p:cNvPr id="6" name="TextBox 5">
            <a:extLst>
              <a:ext uri="{FF2B5EF4-FFF2-40B4-BE49-F238E27FC236}">
                <a16:creationId xmlns:a16="http://schemas.microsoft.com/office/drawing/2014/main" id="{099D357B-059F-C5F8-EC8E-26CBCC661EE3}"/>
              </a:ext>
            </a:extLst>
          </p:cNvPr>
          <p:cNvSpPr txBox="1"/>
          <p:nvPr/>
        </p:nvSpPr>
        <p:spPr>
          <a:xfrm>
            <a:off x="204423" y="1647703"/>
            <a:ext cx="3805209" cy="1354217"/>
          </a:xfrm>
          <a:prstGeom prst="rect">
            <a:avLst/>
          </a:prstGeom>
          <a:noFill/>
          <a:ln>
            <a:noFill/>
          </a:ln>
        </p:spPr>
        <p:txBody>
          <a:bodyPr wrap="square" rtlCol="0">
            <a:spAutoFit/>
          </a:bodyPr>
          <a:lstStyle/>
          <a:p>
            <a:r>
              <a:rPr lang="en-US" sz="3200" dirty="0">
                <a:effectLst/>
                <a:latin typeface="Aptos" panose="020B0004020202020204" pitchFamily="34" charset="0"/>
                <a:ea typeface="Aptos" panose="020B0004020202020204" pitchFamily="34" charset="0"/>
                <a:cs typeface="Times New Roman" panose="02020603050405020304" pitchFamily="18" charset="0"/>
              </a:rPr>
              <a:t>and our interests </a:t>
            </a:r>
          </a:p>
          <a:p>
            <a:r>
              <a:rPr lang="en-US" sz="3200" dirty="0">
                <a:effectLst/>
                <a:latin typeface="Aptos" panose="020B0004020202020204" pitchFamily="34" charset="0"/>
                <a:ea typeface="Aptos" panose="020B0004020202020204" pitchFamily="34" charset="0"/>
                <a:cs typeface="Times New Roman" panose="02020603050405020304" pitchFamily="18" charset="0"/>
              </a:rPr>
              <a:t>are similar</a:t>
            </a:r>
            <a:r>
              <a:rPr lang="en-RO" sz="3200" dirty="0">
                <a:effectLst/>
                <a:latin typeface="Aptos" panose="020B0004020202020204" pitchFamily="34" charset="0"/>
              </a:rPr>
              <a:t> </a:t>
            </a:r>
            <a:endParaRPr lang="en-RO" sz="3200" dirty="0">
              <a:latin typeface="Aptos" panose="020B0004020202020204" pitchFamily="34" charset="0"/>
            </a:endParaRPr>
          </a:p>
          <a:p>
            <a:endParaRPr lang="en-RO" dirty="0"/>
          </a:p>
        </p:txBody>
      </p:sp>
      <p:sp>
        <p:nvSpPr>
          <p:cNvPr id="7" name="TextBox 6">
            <a:extLst>
              <a:ext uri="{FF2B5EF4-FFF2-40B4-BE49-F238E27FC236}">
                <a16:creationId xmlns:a16="http://schemas.microsoft.com/office/drawing/2014/main" id="{33E5723E-E86E-8033-0807-6EDC7D711F15}"/>
              </a:ext>
            </a:extLst>
          </p:cNvPr>
          <p:cNvSpPr txBox="1"/>
          <p:nvPr/>
        </p:nvSpPr>
        <p:spPr>
          <a:xfrm>
            <a:off x="1592817" y="1178190"/>
            <a:ext cx="2416815" cy="584775"/>
          </a:xfrm>
          <a:prstGeom prst="rect">
            <a:avLst/>
          </a:prstGeom>
          <a:noFill/>
        </p:spPr>
        <p:txBody>
          <a:bodyPr wrap="none" rtlCol="0">
            <a:spAutoFit/>
          </a:bodyPr>
          <a:lstStyle/>
          <a:p>
            <a:r>
              <a:rPr lang="en-US" sz="3200" b="1" dirty="0">
                <a:solidFill>
                  <a:srgbClr val="FFB500"/>
                </a:solidFill>
                <a:effectLst/>
                <a:latin typeface="Aptos" panose="020B0004020202020204" pitchFamily="34" charset="0"/>
                <a:ea typeface="Aptos" panose="020B0004020202020204" pitchFamily="34" charset="0"/>
                <a:cs typeface="Times New Roman" panose="02020603050405020304" pitchFamily="18" charset="0"/>
              </a:rPr>
              <a:t>like-minded</a:t>
            </a:r>
            <a:endParaRPr lang="en-RO" sz="3200" dirty="0">
              <a:solidFill>
                <a:srgbClr val="FFB500"/>
              </a:solidFill>
            </a:endParaRPr>
          </a:p>
        </p:txBody>
      </p:sp>
      <p:sp>
        <p:nvSpPr>
          <p:cNvPr id="8" name="TextBox 7">
            <a:extLst>
              <a:ext uri="{FF2B5EF4-FFF2-40B4-BE49-F238E27FC236}">
                <a16:creationId xmlns:a16="http://schemas.microsoft.com/office/drawing/2014/main" id="{240A51D4-1238-E9C6-EBB2-4749E5D87D65}"/>
              </a:ext>
            </a:extLst>
          </p:cNvPr>
          <p:cNvSpPr txBox="1"/>
          <p:nvPr/>
        </p:nvSpPr>
        <p:spPr>
          <a:xfrm>
            <a:off x="204423" y="950698"/>
            <a:ext cx="3805209" cy="1927654"/>
          </a:xfrm>
          <a:prstGeom prst="rect">
            <a:avLst/>
          </a:prstGeom>
          <a:noFill/>
          <a:ln w="28575">
            <a:solidFill>
              <a:srgbClr val="FFB500"/>
            </a:solidFill>
          </a:ln>
        </p:spPr>
        <p:txBody>
          <a:bodyPr wrap="square" rtlCol="0">
            <a:spAutoFit/>
          </a:bodyPr>
          <a:lstStyle/>
          <a:p>
            <a:endParaRPr lang="en-RO" dirty="0"/>
          </a:p>
        </p:txBody>
      </p:sp>
    </p:spTree>
    <p:extLst>
      <p:ext uri="{BB962C8B-B14F-4D97-AF65-F5344CB8AC3E}">
        <p14:creationId xmlns:p14="http://schemas.microsoft.com/office/powerpoint/2010/main" val="232812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remove" grpId="0" nodeType="withEffect">
                                  <p:stCondLst>
                                    <p:cond delay="0"/>
                                  </p:stCondLst>
                                  <p:childTnLst>
                                    <p:animScale>
                                      <p:cBhvr>
                                        <p:cTn id="6" dur="2000" fill="hold"/>
                                        <p:tgtEl>
                                          <p:spTgt spid="7"/>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CF39D9-C112-FC32-493E-928199FD1E4C}"/>
              </a:ext>
            </a:extLst>
          </p:cNvPr>
          <p:cNvSpPr txBox="1"/>
          <p:nvPr/>
        </p:nvSpPr>
        <p:spPr>
          <a:xfrm>
            <a:off x="3088862" y="791593"/>
            <a:ext cx="1145059" cy="584775"/>
          </a:xfrm>
          <a:prstGeom prst="rect">
            <a:avLst/>
          </a:prstGeom>
          <a:noFill/>
        </p:spPr>
        <p:txBody>
          <a:bodyPr wrap="square">
            <a:spAutoFit/>
          </a:bodyPr>
          <a:lstStyle/>
          <a:p>
            <a:r>
              <a:rPr lang="en-US" sz="3200" dirty="0">
                <a:effectLst/>
                <a:latin typeface="Aptos" panose="020B0004020202020204" pitchFamily="34" charset="0"/>
                <a:ea typeface="Aptos" panose="020B0004020202020204" pitchFamily="34" charset="0"/>
                <a:cs typeface="Times New Roman" panose="02020603050405020304" pitchFamily="18" charset="0"/>
              </a:rPr>
              <a:t>Our</a:t>
            </a:r>
            <a:endParaRPr lang="en-RO" sz="3200" dirty="0"/>
          </a:p>
        </p:txBody>
      </p:sp>
      <p:sp>
        <p:nvSpPr>
          <p:cNvPr id="4" name="TextBox 3">
            <a:extLst>
              <a:ext uri="{FF2B5EF4-FFF2-40B4-BE49-F238E27FC236}">
                <a16:creationId xmlns:a16="http://schemas.microsoft.com/office/drawing/2014/main" id="{A90E2611-6A89-0F4F-25DE-E1D9EE9EA96E}"/>
              </a:ext>
            </a:extLst>
          </p:cNvPr>
          <p:cNvSpPr txBox="1"/>
          <p:nvPr/>
        </p:nvSpPr>
        <p:spPr>
          <a:xfrm>
            <a:off x="843931" y="1553783"/>
            <a:ext cx="7468048" cy="1569660"/>
          </a:xfrm>
          <a:prstGeom prst="rect">
            <a:avLst/>
          </a:prstGeom>
          <a:noFill/>
        </p:spPr>
        <p:txBody>
          <a:bodyPr wrap="square" rtlCol="0">
            <a:sp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My Romanian colleagues </a:t>
            </a:r>
            <a:r>
              <a:rPr lang="en-US" sz="2400" b="1" dirty="0">
                <a:solidFill>
                  <a:srgbClr val="FFB500"/>
                </a:solidFill>
                <a:effectLst/>
                <a:latin typeface="Aptos" panose="020B0004020202020204" pitchFamily="34" charset="0"/>
                <a:ea typeface="Aptos" panose="020B0004020202020204" pitchFamily="34" charset="0"/>
                <a:cs typeface="Times New Roman" panose="02020603050405020304" pitchFamily="18" charset="0"/>
              </a:rPr>
              <a:t>brilliantly</a:t>
            </a:r>
            <a:r>
              <a:rPr lang="en-US" sz="2400" dirty="0">
                <a:effectLst/>
                <a:latin typeface="Aptos" panose="020B0004020202020204" pitchFamily="34" charset="0"/>
                <a:ea typeface="Aptos" panose="020B0004020202020204" pitchFamily="34" charset="0"/>
                <a:cs typeface="Times New Roman" panose="02020603050405020304" pitchFamily="18" charset="0"/>
              </a:rPr>
              <a:t> managed a very complicated schedule, to make the things work and our lives simpler”</a:t>
            </a:r>
            <a:r>
              <a:rPr lang="en-RO" sz="2400" dirty="0">
                <a:latin typeface="Aptos" panose="020B0004020202020204" pitchFamily="34" charset="0"/>
                <a:ea typeface="Aptos" panose="020B0004020202020204" pitchFamily="34" charset="0"/>
                <a:cs typeface="Times New Roman" panose="02020603050405020304" pitchFamily="18" charset="0"/>
              </a:rPr>
              <a:t>. </a:t>
            </a:r>
          </a:p>
          <a:p>
            <a:r>
              <a:rPr lang="en-RO" sz="2400" dirty="0">
                <a:latin typeface="Aptos" panose="020B0004020202020204" pitchFamily="34" charset="0"/>
                <a:ea typeface="Aptos" panose="020B0004020202020204" pitchFamily="34" charset="0"/>
                <a:cs typeface="Times New Roman" panose="02020603050405020304" pitchFamily="18" charset="0"/>
              </a:rPr>
              <a:t>(Norwegian participant)</a:t>
            </a:r>
            <a:endParaRPr lang="en-RO" sz="2400" dirty="0">
              <a:latin typeface="Aptos" panose="020B0004020202020204" pitchFamily="34" charset="0"/>
            </a:endParaRPr>
          </a:p>
        </p:txBody>
      </p:sp>
      <p:sp>
        <p:nvSpPr>
          <p:cNvPr id="5" name="TextBox 4">
            <a:extLst>
              <a:ext uri="{FF2B5EF4-FFF2-40B4-BE49-F238E27FC236}">
                <a16:creationId xmlns:a16="http://schemas.microsoft.com/office/drawing/2014/main" id="{524AD347-C4DD-9B33-5E57-2D1B116BA624}"/>
              </a:ext>
            </a:extLst>
          </p:cNvPr>
          <p:cNvSpPr txBox="1"/>
          <p:nvPr/>
        </p:nvSpPr>
        <p:spPr>
          <a:xfrm>
            <a:off x="4017948" y="3284044"/>
            <a:ext cx="6689572" cy="1569660"/>
          </a:xfrm>
          <a:prstGeom prst="rect">
            <a:avLst/>
          </a:prstGeom>
          <a:noFill/>
        </p:spPr>
        <p:txBody>
          <a:bodyPr wrap="square" rtlCol="0">
            <a:sp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We are as good and as prepared as they are. </a:t>
            </a:r>
          </a:p>
          <a:p>
            <a:r>
              <a:rPr lang="en-US" sz="2400" dirty="0">
                <a:effectLst/>
                <a:latin typeface="Aptos" panose="020B0004020202020204" pitchFamily="34" charset="0"/>
                <a:ea typeface="Aptos" panose="020B0004020202020204" pitchFamily="34" charset="0"/>
                <a:cs typeface="Times New Roman" panose="02020603050405020304" pitchFamily="18" charset="0"/>
              </a:rPr>
              <a:t>If tomorrow I decide to work in another country, </a:t>
            </a:r>
          </a:p>
          <a:p>
            <a:r>
              <a:rPr lang="en-US" sz="2400" dirty="0">
                <a:effectLst/>
                <a:latin typeface="Aptos" panose="020B0004020202020204" pitchFamily="34" charset="0"/>
                <a:ea typeface="Aptos" panose="020B0004020202020204" pitchFamily="34" charset="0"/>
                <a:cs typeface="Times New Roman" panose="02020603050405020304" pitchFamily="18" charset="0"/>
              </a:rPr>
              <a:t>I can be as </a:t>
            </a:r>
            <a:r>
              <a:rPr lang="en-US" sz="2400" b="1" dirty="0">
                <a:solidFill>
                  <a:srgbClr val="FFB500"/>
                </a:solidFill>
                <a:effectLst/>
                <a:latin typeface="Aptos" panose="020B0004020202020204" pitchFamily="34" charset="0"/>
                <a:ea typeface="Aptos" panose="020B0004020202020204" pitchFamily="34" charset="0"/>
                <a:cs typeface="Times New Roman" panose="02020603050405020304" pitchFamily="18" charset="0"/>
              </a:rPr>
              <a:t>successful</a:t>
            </a:r>
            <a:r>
              <a:rPr lang="en-US" sz="2400" dirty="0">
                <a:effectLst/>
                <a:latin typeface="Aptos" panose="020B0004020202020204" pitchFamily="34" charset="0"/>
                <a:ea typeface="Aptos" panose="020B0004020202020204" pitchFamily="34" charset="0"/>
                <a:cs typeface="Times New Roman" panose="02020603050405020304" pitchFamily="18" charset="0"/>
              </a:rPr>
              <a:t> as I am here</a:t>
            </a:r>
            <a:r>
              <a:rPr lang="en-RO" sz="2400" dirty="0">
                <a:effectLst/>
                <a:latin typeface="Aptos" panose="020B0004020202020204" pitchFamily="34" charset="0"/>
              </a:rPr>
              <a:t> . </a:t>
            </a:r>
          </a:p>
          <a:p>
            <a:r>
              <a:rPr lang="en-RO" sz="2400" dirty="0">
                <a:effectLst/>
                <a:latin typeface="Aptos" panose="020B0004020202020204" pitchFamily="34" charset="0"/>
              </a:rPr>
              <a:t>(Romanian participant)</a:t>
            </a:r>
            <a:endParaRPr lang="en-RO" sz="2400" dirty="0">
              <a:latin typeface="Aptos" panose="020B0004020202020204" pitchFamily="34" charset="0"/>
            </a:endParaRPr>
          </a:p>
        </p:txBody>
      </p:sp>
      <p:sp>
        <p:nvSpPr>
          <p:cNvPr id="6" name="TextBox 5">
            <a:extLst>
              <a:ext uri="{FF2B5EF4-FFF2-40B4-BE49-F238E27FC236}">
                <a16:creationId xmlns:a16="http://schemas.microsoft.com/office/drawing/2014/main" id="{DD3ADEA3-3ED7-973E-67ED-A2E55BBC21F5}"/>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7" name="TextBox 6">
            <a:extLst>
              <a:ext uri="{FF2B5EF4-FFF2-40B4-BE49-F238E27FC236}">
                <a16:creationId xmlns:a16="http://schemas.microsoft.com/office/drawing/2014/main" id="{87DE1F54-0962-5836-0813-BB3DE0101EF3}"/>
              </a:ext>
            </a:extLst>
          </p:cNvPr>
          <p:cNvSpPr txBox="1"/>
          <p:nvPr/>
        </p:nvSpPr>
        <p:spPr>
          <a:xfrm>
            <a:off x="3892102" y="808406"/>
            <a:ext cx="4189545" cy="584775"/>
          </a:xfrm>
          <a:prstGeom prst="rect">
            <a:avLst/>
          </a:prstGeom>
          <a:noFill/>
        </p:spPr>
        <p:txBody>
          <a:bodyPr wrap="none" rtlCol="0">
            <a:spAutoFit/>
          </a:bodyPr>
          <a:lstStyle/>
          <a:p>
            <a:r>
              <a:rPr lang="en-GB" sz="3200" b="1" dirty="0">
                <a:solidFill>
                  <a:srgbClr val="FFB500"/>
                </a:solidFill>
                <a:latin typeface="Aptos" panose="020B0004020202020204" pitchFamily="34" charset="0"/>
              </a:rPr>
              <a:t>l</a:t>
            </a:r>
            <a:r>
              <a:rPr lang="en-RO" sz="3200" b="1" dirty="0">
                <a:solidFill>
                  <a:srgbClr val="FFB500"/>
                </a:solidFill>
                <a:latin typeface="Aptos" panose="020B0004020202020204" pitchFamily="34" charset="0"/>
              </a:rPr>
              <a:t>evel of competences</a:t>
            </a:r>
          </a:p>
        </p:txBody>
      </p:sp>
      <p:sp>
        <p:nvSpPr>
          <p:cNvPr id="8" name="TextBox 7">
            <a:extLst>
              <a:ext uri="{FF2B5EF4-FFF2-40B4-BE49-F238E27FC236}">
                <a16:creationId xmlns:a16="http://schemas.microsoft.com/office/drawing/2014/main" id="{D60E5850-4A77-2D04-03E4-8E8A54007E24}"/>
              </a:ext>
            </a:extLst>
          </p:cNvPr>
          <p:cNvSpPr txBox="1"/>
          <p:nvPr/>
        </p:nvSpPr>
        <p:spPr>
          <a:xfrm>
            <a:off x="7958080" y="791594"/>
            <a:ext cx="2689326" cy="584775"/>
          </a:xfrm>
          <a:prstGeom prst="rect">
            <a:avLst/>
          </a:prstGeom>
          <a:noFill/>
        </p:spPr>
        <p:txBody>
          <a:bodyPr wrap="none" rtlCol="0">
            <a:spAutoFit/>
          </a:bodyPr>
          <a:lstStyle/>
          <a:p>
            <a:r>
              <a:rPr lang="en-US" sz="3200" dirty="0">
                <a:effectLst/>
                <a:latin typeface="Aptos" panose="020B0004020202020204" pitchFamily="34" charset="0"/>
                <a:ea typeface="Aptos" panose="020B0004020202020204" pitchFamily="34" charset="0"/>
                <a:cs typeface="Times New Roman" panose="02020603050405020304" pitchFamily="18" charset="0"/>
              </a:rPr>
              <a:t>is also similar.</a:t>
            </a:r>
            <a:endParaRPr lang="en-RO" sz="3200" dirty="0">
              <a:latin typeface="Aptos" panose="020B0004020202020204" pitchFamily="34" charset="0"/>
            </a:endParaRPr>
          </a:p>
        </p:txBody>
      </p:sp>
      <p:sp>
        <p:nvSpPr>
          <p:cNvPr id="10" name="TextBox 9">
            <a:extLst>
              <a:ext uri="{FF2B5EF4-FFF2-40B4-BE49-F238E27FC236}">
                <a16:creationId xmlns:a16="http://schemas.microsoft.com/office/drawing/2014/main" id="{52F7A23D-C96B-13C4-A954-A0BBBD56A6A4}"/>
              </a:ext>
            </a:extLst>
          </p:cNvPr>
          <p:cNvSpPr txBox="1"/>
          <p:nvPr/>
        </p:nvSpPr>
        <p:spPr>
          <a:xfrm>
            <a:off x="968919" y="5031119"/>
            <a:ext cx="6098058" cy="1569660"/>
          </a:xfrm>
          <a:prstGeom prst="rect">
            <a:avLst/>
          </a:prstGeom>
          <a:noFill/>
        </p:spPr>
        <p:txBody>
          <a:bodyPr wrap="square">
            <a:spAutoFit/>
          </a:bodyPr>
          <a:lstStyle/>
          <a:p>
            <a:r>
              <a:rPr lang="en-US" sz="2400" dirty="0">
                <a:effectLst/>
                <a:latin typeface="Aptos" panose="020B0004020202020204" pitchFamily="34" charset="0"/>
                <a:ea typeface="Segoe UI" panose="020B0502040204020203" pitchFamily="34" charset="0"/>
              </a:rPr>
              <a:t>The Romanians have </a:t>
            </a:r>
            <a:r>
              <a:rPr lang="en-US" sz="2400" b="1" dirty="0">
                <a:solidFill>
                  <a:srgbClr val="FFB500"/>
                </a:solidFill>
                <a:effectLst/>
                <a:latin typeface="Aptos" panose="020B0004020202020204" pitchFamily="34" charset="0"/>
                <a:ea typeface="Segoe UI" panose="020B0502040204020203" pitchFamily="34" charset="0"/>
              </a:rPr>
              <a:t>created things </a:t>
            </a:r>
            <a:r>
              <a:rPr lang="en-US" sz="2400" dirty="0">
                <a:effectLst/>
                <a:latin typeface="Aptos" panose="020B0004020202020204" pitchFamily="34" charset="0"/>
                <a:ea typeface="Segoe UI" panose="020B0502040204020203" pitchFamily="34" charset="0"/>
              </a:rPr>
              <a:t>that we easily could use, that we had not </a:t>
            </a:r>
            <a:r>
              <a:rPr lang="en-US" sz="2400" dirty="0">
                <a:latin typeface="Aptos" panose="020B0004020202020204" pitchFamily="34" charset="0"/>
                <a:ea typeface="Segoe UI" panose="020B0502040204020203" pitchFamily="34" charset="0"/>
              </a:rPr>
              <a:t>done</a:t>
            </a:r>
            <a:r>
              <a:rPr lang="en-US" sz="2400" dirty="0">
                <a:effectLst/>
                <a:latin typeface="Aptos" panose="020B0004020202020204" pitchFamily="34" charset="0"/>
                <a:ea typeface="Segoe UI" panose="020B0502040204020203" pitchFamily="34" charset="0"/>
              </a:rPr>
              <a:t>.</a:t>
            </a:r>
            <a:r>
              <a:rPr lang="en-RO" sz="2400" dirty="0">
                <a:effectLst/>
                <a:latin typeface="Aptos" panose="020B0004020202020204" pitchFamily="34" charset="0"/>
              </a:rPr>
              <a:t> We translate it and we can use it.</a:t>
            </a:r>
          </a:p>
          <a:p>
            <a:r>
              <a:rPr lang="en-RO" sz="2400" dirty="0">
                <a:latin typeface="Aptos" panose="020B0004020202020204" pitchFamily="34" charset="0"/>
              </a:rPr>
              <a:t>Norwegian partcipant)</a:t>
            </a:r>
          </a:p>
        </p:txBody>
      </p:sp>
    </p:spTree>
    <p:extLst>
      <p:ext uri="{BB962C8B-B14F-4D97-AF65-F5344CB8AC3E}">
        <p14:creationId xmlns:p14="http://schemas.microsoft.com/office/powerpoint/2010/main" val="2908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remove" grpId="0" nodeType="withEffect">
                                  <p:stCondLst>
                                    <p:cond delay="0"/>
                                  </p:stCondLst>
                                  <p:childTnLst>
                                    <p:animScale>
                                      <p:cBhvr>
                                        <p:cTn id="6" dur="2000" fill="hold"/>
                                        <p:tgtEl>
                                          <p:spTgt spid="7"/>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06114B-0323-3188-44A0-546D16BE04E9}"/>
              </a:ext>
            </a:extLst>
          </p:cNvPr>
          <p:cNvSpPr txBox="1"/>
          <p:nvPr/>
        </p:nvSpPr>
        <p:spPr>
          <a:xfrm>
            <a:off x="154392" y="751344"/>
            <a:ext cx="1088176" cy="584775"/>
          </a:xfrm>
          <a:prstGeom prst="rect">
            <a:avLst/>
          </a:prstGeom>
          <a:noFill/>
        </p:spPr>
        <p:txBody>
          <a:bodyPr wrap="square">
            <a:spAutoFit/>
          </a:bodyPr>
          <a:lstStyle/>
          <a:p>
            <a:r>
              <a:rPr lang="en-US" sz="3200" dirty="0">
                <a:effectLst/>
                <a:latin typeface="Aptos" panose="020B0004020202020204" pitchFamily="34" charset="0"/>
                <a:ea typeface="Aptos" panose="020B0004020202020204" pitchFamily="34" charset="0"/>
                <a:cs typeface="Times New Roman" panose="02020603050405020304" pitchFamily="18" charset="0"/>
              </a:rPr>
              <a:t>Even</a:t>
            </a:r>
            <a:endParaRPr lang="en-US" dirty="0">
              <a:latin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A04E8CC-BEED-D313-F06A-B55733DAE328}"/>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7" name="Picture 6" descr="Cartoon characters running with money bags&#10;&#10;Description automatically generated">
            <a:extLst>
              <a:ext uri="{FF2B5EF4-FFF2-40B4-BE49-F238E27FC236}">
                <a16:creationId xmlns:a16="http://schemas.microsoft.com/office/drawing/2014/main" id="{B814939A-6215-1368-C175-C908E629FD52}"/>
              </a:ext>
            </a:extLst>
          </p:cNvPr>
          <p:cNvPicPr>
            <a:picLocks noChangeAspect="1"/>
          </p:cNvPicPr>
          <p:nvPr/>
        </p:nvPicPr>
        <p:blipFill>
          <a:blip r:embed="rId3"/>
          <a:stretch>
            <a:fillRect/>
          </a:stretch>
        </p:blipFill>
        <p:spPr>
          <a:xfrm>
            <a:off x="4829432" y="369000"/>
            <a:ext cx="6120000" cy="6120000"/>
          </a:xfrm>
          <a:prstGeom prst="rect">
            <a:avLst/>
          </a:prstGeom>
        </p:spPr>
      </p:pic>
      <p:sp>
        <p:nvSpPr>
          <p:cNvPr id="8" name="TextBox 7">
            <a:extLst>
              <a:ext uri="{FF2B5EF4-FFF2-40B4-BE49-F238E27FC236}">
                <a16:creationId xmlns:a16="http://schemas.microsoft.com/office/drawing/2014/main" id="{F84F5C20-CBD4-EF75-96A8-E04ACD494A15}"/>
              </a:ext>
            </a:extLst>
          </p:cNvPr>
          <p:cNvSpPr txBox="1"/>
          <p:nvPr/>
        </p:nvSpPr>
        <p:spPr>
          <a:xfrm>
            <a:off x="1081679" y="751344"/>
            <a:ext cx="2166362" cy="584775"/>
          </a:xfrm>
          <a:prstGeom prst="rect">
            <a:avLst/>
          </a:prstGeom>
          <a:noFill/>
        </p:spPr>
        <p:txBody>
          <a:bodyPr wrap="none" rtlCol="0">
            <a:spAutoFit/>
          </a:bodyPr>
          <a:lstStyle/>
          <a:p>
            <a:r>
              <a:rPr lang="en-US" sz="3200" b="1" dirty="0">
                <a:solidFill>
                  <a:srgbClr val="FFB500"/>
                </a:solidFill>
                <a:effectLst/>
                <a:latin typeface="Aptos" panose="020B0004020202020204" pitchFamily="34" charset="0"/>
                <a:ea typeface="Aptos" panose="020B0004020202020204" pitchFamily="34" charset="0"/>
                <a:cs typeface="Times New Roman" panose="02020603050405020304" pitchFamily="18" charset="0"/>
              </a:rPr>
              <a:t>our crooks</a:t>
            </a:r>
            <a:endParaRPr lang="en-RO" sz="3200" b="1" dirty="0">
              <a:solidFill>
                <a:srgbClr val="FFB500"/>
              </a:solidFill>
            </a:endParaRPr>
          </a:p>
        </p:txBody>
      </p:sp>
      <p:sp>
        <p:nvSpPr>
          <p:cNvPr id="9" name="TextBox 8">
            <a:extLst>
              <a:ext uri="{FF2B5EF4-FFF2-40B4-BE49-F238E27FC236}">
                <a16:creationId xmlns:a16="http://schemas.microsoft.com/office/drawing/2014/main" id="{62D96B0D-8FF0-6A20-6F36-924D3ACC4427}"/>
              </a:ext>
            </a:extLst>
          </p:cNvPr>
          <p:cNvSpPr txBox="1"/>
          <p:nvPr/>
        </p:nvSpPr>
        <p:spPr>
          <a:xfrm>
            <a:off x="154392" y="1336119"/>
            <a:ext cx="2125838" cy="584775"/>
          </a:xfrm>
          <a:prstGeom prst="rect">
            <a:avLst/>
          </a:prstGeom>
          <a:noFill/>
        </p:spPr>
        <p:txBody>
          <a:bodyPr wrap="none" rtlCol="0">
            <a:spAutoFit/>
          </a:bodyPr>
          <a:lstStyle/>
          <a:p>
            <a:r>
              <a:rPr lang="en-US" sz="3200" dirty="0">
                <a:latin typeface="Aptos" panose="020B0004020202020204" pitchFamily="34" charset="0"/>
                <a:ea typeface="Aptos" panose="020B0004020202020204" pitchFamily="34" charset="0"/>
                <a:cs typeface="Times New Roman" panose="02020603050405020304" pitchFamily="18" charset="0"/>
              </a:rPr>
              <a:t>are </a:t>
            </a:r>
            <a:r>
              <a:rPr lang="en-US" sz="3200" dirty="0">
                <a:effectLst/>
                <a:latin typeface="Aptos" panose="020B0004020202020204" pitchFamily="34" charset="0"/>
                <a:ea typeface="Aptos" panose="020B0004020202020204" pitchFamily="34" charset="0"/>
                <a:cs typeface="Times New Roman" panose="02020603050405020304" pitchFamily="18" charset="0"/>
              </a:rPr>
              <a:t>similar</a:t>
            </a:r>
            <a:r>
              <a:rPr lang="en-US" sz="3200" dirty="0">
                <a:latin typeface="Aptos" panose="020B0004020202020204" pitchFamily="34" charset="0"/>
                <a:ea typeface="Aptos" panose="020B0004020202020204" pitchFamily="34" charset="0"/>
                <a:cs typeface="Times New Roman" panose="02020603050405020304" pitchFamily="18" charset="0"/>
              </a:rPr>
              <a:t>.</a:t>
            </a:r>
            <a:endParaRPr lang="en-RO" sz="3200" dirty="0"/>
          </a:p>
        </p:txBody>
      </p:sp>
    </p:spTree>
    <p:extLst>
      <p:ext uri="{BB962C8B-B14F-4D97-AF65-F5344CB8AC3E}">
        <p14:creationId xmlns:p14="http://schemas.microsoft.com/office/powerpoint/2010/main" val="20858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D2619-EC25-A5F5-CDA3-F67110E0BCB6}"/>
              </a:ext>
            </a:extLst>
          </p:cNvPr>
          <p:cNvSpPr txBox="1"/>
          <p:nvPr/>
        </p:nvSpPr>
        <p:spPr>
          <a:xfrm>
            <a:off x="1055901" y="555017"/>
            <a:ext cx="3011783" cy="584775"/>
          </a:xfrm>
          <a:prstGeom prst="rect">
            <a:avLst/>
          </a:prstGeom>
          <a:noFill/>
        </p:spPr>
        <p:txBody>
          <a:bodyPr wrap="square" rtlCol="0">
            <a:spAutoFit/>
          </a:bodyPr>
          <a:lstStyle/>
          <a:p>
            <a:r>
              <a:rPr lang="ro-RO" sz="3200" b="1" dirty="0">
                <a:solidFill>
                  <a:srgbClr val="FFB500"/>
                </a:solidFill>
                <a:effectLst/>
                <a:latin typeface="Aptos" panose="020B0004020202020204" pitchFamily="34" charset="0"/>
                <a:ea typeface="Aptos" panose="020B0004020202020204" pitchFamily="34" charset="0"/>
                <a:cs typeface="Times New Roman" panose="02020603050405020304" pitchFamily="18" charset="0"/>
              </a:rPr>
              <a:t>Technology</a:t>
            </a:r>
            <a:endParaRPr lang="en-RO" sz="3200" b="1" dirty="0">
              <a:solidFill>
                <a:srgbClr val="FFB500"/>
              </a:solidFill>
            </a:endParaRPr>
          </a:p>
        </p:txBody>
      </p:sp>
      <p:sp>
        <p:nvSpPr>
          <p:cNvPr id="3" name="TextBox 2">
            <a:extLst>
              <a:ext uri="{FF2B5EF4-FFF2-40B4-BE49-F238E27FC236}">
                <a16:creationId xmlns:a16="http://schemas.microsoft.com/office/drawing/2014/main" id="{2E2E22D7-948B-461F-5AAB-28AE2B131BEB}"/>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6" name="Picture 5" descr="A person in a sweater holding glasses over his eyes&#10;&#10;Description automatically generated">
            <a:extLst>
              <a:ext uri="{FF2B5EF4-FFF2-40B4-BE49-F238E27FC236}">
                <a16:creationId xmlns:a16="http://schemas.microsoft.com/office/drawing/2014/main" id="{C50A1EA2-E517-35A1-4EF7-6F661EA17B89}"/>
              </a:ext>
            </a:extLst>
          </p:cNvPr>
          <p:cNvPicPr>
            <a:picLocks noChangeAspect="1"/>
          </p:cNvPicPr>
          <p:nvPr/>
        </p:nvPicPr>
        <p:blipFill>
          <a:blip r:embed="rId3"/>
          <a:stretch>
            <a:fillRect/>
          </a:stretch>
        </p:blipFill>
        <p:spPr>
          <a:xfrm>
            <a:off x="4831850" y="369000"/>
            <a:ext cx="6120000" cy="6120000"/>
          </a:xfrm>
          <a:prstGeom prst="rect">
            <a:avLst/>
          </a:prstGeom>
        </p:spPr>
      </p:pic>
      <p:sp>
        <p:nvSpPr>
          <p:cNvPr id="7" name="TextBox 6">
            <a:extLst>
              <a:ext uri="{FF2B5EF4-FFF2-40B4-BE49-F238E27FC236}">
                <a16:creationId xmlns:a16="http://schemas.microsoft.com/office/drawing/2014/main" id="{4F7E77E2-1722-6B8F-BB6B-EA0230618930}"/>
              </a:ext>
            </a:extLst>
          </p:cNvPr>
          <p:cNvSpPr txBox="1"/>
          <p:nvPr/>
        </p:nvSpPr>
        <p:spPr>
          <a:xfrm>
            <a:off x="1055901" y="1155119"/>
            <a:ext cx="2286973" cy="584775"/>
          </a:xfrm>
          <a:prstGeom prst="rect">
            <a:avLst/>
          </a:prstGeom>
          <a:noFill/>
        </p:spPr>
        <p:txBody>
          <a:bodyPr wrap="none" rtlCol="0">
            <a:spAutoFit/>
          </a:bodyPr>
          <a:lstStyle/>
          <a:p>
            <a:r>
              <a:rPr lang="ro-RO" sz="3200" dirty="0" err="1">
                <a:effectLst/>
                <a:latin typeface="Aptos" panose="020B0004020202020204" pitchFamily="34" charset="0"/>
                <a:ea typeface="Aptos" panose="020B0004020202020204" pitchFamily="34" charset="0"/>
                <a:cs typeface="Times New Roman" panose="02020603050405020304" pitchFamily="18" charset="0"/>
              </a:rPr>
              <a:t>is</a:t>
            </a:r>
            <a:r>
              <a:rPr lang="ro-RO" sz="3200" dirty="0">
                <a:effectLst/>
                <a:latin typeface="Aptos" panose="020B0004020202020204" pitchFamily="34" charset="0"/>
                <a:ea typeface="Aptos" panose="020B0004020202020204" pitchFamily="34" charset="0"/>
                <a:cs typeface="Times New Roman" panose="02020603050405020304" pitchFamily="18" charset="0"/>
              </a:rPr>
              <a:t> </a:t>
            </a:r>
            <a:r>
              <a:rPr lang="ro-RO" sz="3200" dirty="0" err="1">
                <a:effectLst/>
                <a:latin typeface="Aptos" panose="020B0004020202020204" pitchFamily="34" charset="0"/>
                <a:ea typeface="Aptos" panose="020B0004020202020204" pitchFamily="34" charset="0"/>
                <a:cs typeface="Times New Roman" panose="02020603050405020304" pitchFamily="18" charset="0"/>
              </a:rPr>
              <a:t>the</a:t>
            </a:r>
            <a:r>
              <a:rPr lang="ro-RO" sz="3200" dirty="0">
                <a:effectLst/>
                <a:latin typeface="Aptos" panose="020B0004020202020204" pitchFamily="34" charset="0"/>
                <a:ea typeface="Aptos" panose="020B0004020202020204" pitchFamily="34" charset="0"/>
                <a:cs typeface="Times New Roman" panose="02020603050405020304" pitchFamily="18" charset="0"/>
              </a:rPr>
              <a:t> </a:t>
            </a:r>
            <a:r>
              <a:rPr lang="ro-RO" sz="3200" dirty="0" err="1">
                <a:effectLst/>
                <a:latin typeface="Aptos" panose="020B0004020202020204" pitchFamily="34" charset="0"/>
                <a:ea typeface="Aptos" panose="020B0004020202020204" pitchFamily="34" charset="0"/>
                <a:cs typeface="Times New Roman" panose="02020603050405020304" pitchFamily="18" charset="0"/>
              </a:rPr>
              <a:t>future</a:t>
            </a:r>
            <a:endParaRPr lang="en-RO" sz="3200" dirty="0"/>
          </a:p>
        </p:txBody>
      </p:sp>
    </p:spTree>
    <p:extLst>
      <p:ext uri="{BB962C8B-B14F-4D97-AF65-F5344CB8AC3E}">
        <p14:creationId xmlns:p14="http://schemas.microsoft.com/office/powerpoint/2010/main" val="1381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grpId="0" nodeType="clickEffect">
                                  <p:stCondLst>
                                    <p:cond delay="0"/>
                                  </p:stCondLst>
                                  <p:childTnLst>
                                    <p:animScale>
                                      <p:cBhvr>
                                        <p:cTn id="6" dur="2000" fill="hold"/>
                                        <p:tgtEl>
                                          <p:spTgt spid="2"/>
                                        </p:tgtEl>
                                      </p:cBhvr>
                                      <p:by x="185000" y="18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DF33DC-E504-ABDF-415C-DAB25616D392}"/>
              </a:ext>
            </a:extLst>
          </p:cNvPr>
          <p:cNvSpPr txBox="1"/>
          <p:nvPr/>
        </p:nvSpPr>
        <p:spPr>
          <a:xfrm>
            <a:off x="622936" y="720721"/>
            <a:ext cx="2683734" cy="584775"/>
          </a:xfrm>
          <a:prstGeom prst="rect">
            <a:avLst/>
          </a:prstGeom>
          <a:noFill/>
        </p:spPr>
        <p:txBody>
          <a:bodyPr wrap="square" rtlCol="0">
            <a:spAutoFit/>
          </a:bodyPr>
          <a:lstStyle/>
          <a:p>
            <a:r>
              <a:rPr lang="en-US" sz="3200" dirty="0">
                <a:latin typeface="Aptos" panose="020B0004020202020204" pitchFamily="34" charset="0"/>
                <a:ea typeface="Aptos" panose="020B0004020202020204" pitchFamily="34" charset="0"/>
                <a:cs typeface="Times New Roman" panose="02020603050405020304" pitchFamily="18" charset="0"/>
              </a:rPr>
              <a:t>W</a:t>
            </a:r>
            <a:r>
              <a:rPr lang="en-US" sz="3200" dirty="0">
                <a:effectLst/>
                <a:latin typeface="Aptos" panose="020B0004020202020204" pitchFamily="34" charset="0"/>
                <a:ea typeface="Aptos" panose="020B0004020202020204" pitchFamily="34" charset="0"/>
                <a:cs typeface="Times New Roman" panose="02020603050405020304" pitchFamily="18" charset="0"/>
              </a:rPr>
              <a:t>e love food</a:t>
            </a:r>
            <a:endParaRPr lang="en-RO" sz="3200" dirty="0"/>
          </a:p>
        </p:txBody>
      </p:sp>
      <p:sp>
        <p:nvSpPr>
          <p:cNvPr id="3" name="TextBox 2">
            <a:extLst>
              <a:ext uri="{FF2B5EF4-FFF2-40B4-BE49-F238E27FC236}">
                <a16:creationId xmlns:a16="http://schemas.microsoft.com/office/drawing/2014/main" id="{F9E10CDC-197C-B24E-C2A7-900E1A8DAB42}"/>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130B0348-1F1E-8C06-F1C3-FBDA44EEE490}"/>
              </a:ext>
            </a:extLst>
          </p:cNvPr>
          <p:cNvSpPr txBox="1"/>
          <p:nvPr/>
        </p:nvSpPr>
        <p:spPr>
          <a:xfrm>
            <a:off x="7758500" y="1086475"/>
            <a:ext cx="2595775" cy="584775"/>
          </a:xfrm>
          <a:prstGeom prst="rect">
            <a:avLst/>
          </a:prstGeom>
          <a:noFill/>
        </p:spPr>
        <p:txBody>
          <a:bodyPr wrap="none" rtlCol="0">
            <a:spAutoFit/>
          </a:bodyPr>
          <a:lstStyle/>
          <a:p>
            <a:r>
              <a:rPr lang="en-GB" sz="3200" b="1" dirty="0">
                <a:solidFill>
                  <a:srgbClr val="FFB500"/>
                </a:solidFill>
              </a:rPr>
              <a:t>C</a:t>
            </a:r>
            <a:r>
              <a:rPr lang="en-RO" sz="3200" b="1" dirty="0">
                <a:solidFill>
                  <a:srgbClr val="FFB500"/>
                </a:solidFill>
              </a:rPr>
              <a:t>abbage rolls!</a:t>
            </a:r>
          </a:p>
        </p:txBody>
      </p:sp>
      <p:pic>
        <p:nvPicPr>
          <p:cNvPr id="1026" name="Picture 2">
            <a:extLst>
              <a:ext uri="{FF2B5EF4-FFF2-40B4-BE49-F238E27FC236}">
                <a16:creationId xmlns:a16="http://schemas.microsoft.com/office/drawing/2014/main" id="{4B615917-C67C-9E12-3A7D-8C105462F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670" y="-1"/>
            <a:ext cx="3759164" cy="3809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C2A6E887-3389-3B1C-FB06-81A2AF4E5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5834" y="3342502"/>
            <a:ext cx="3759164" cy="3367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EBEBC2-F2F9-D9F5-EFD5-D6A987F7E6D1}"/>
              </a:ext>
            </a:extLst>
          </p:cNvPr>
          <p:cNvSpPr txBox="1"/>
          <p:nvPr/>
        </p:nvSpPr>
        <p:spPr>
          <a:xfrm>
            <a:off x="639820" y="3809398"/>
            <a:ext cx="1350498" cy="400110"/>
          </a:xfrm>
          <a:prstGeom prst="rect">
            <a:avLst/>
          </a:prstGeom>
          <a:noFill/>
          <a:ln w="28575">
            <a:solidFill>
              <a:srgbClr val="FFB500"/>
            </a:solidFill>
          </a:ln>
        </p:spPr>
        <p:txBody>
          <a:bodyPr wrap="none" rtlCol="0">
            <a:spAutoFit/>
          </a:bodyPr>
          <a:lstStyle/>
          <a:p>
            <a:r>
              <a:rPr lang="en-GB" sz="2000" i="0" dirty="0" err="1">
                <a:solidFill>
                  <a:srgbClr val="333333"/>
                </a:solidFill>
                <a:effectLst/>
                <a:latin typeface="Aptos" panose="020B0004020202020204" pitchFamily="34" charset="0"/>
              </a:rPr>
              <a:t>Kålruletter</a:t>
            </a:r>
            <a:endParaRPr lang="en-GB" sz="2000" i="0" dirty="0">
              <a:solidFill>
                <a:srgbClr val="333333"/>
              </a:solidFill>
              <a:effectLst/>
              <a:latin typeface="Aptos" panose="020B0004020202020204" pitchFamily="34" charset="0"/>
            </a:endParaRPr>
          </a:p>
        </p:txBody>
      </p:sp>
      <p:sp>
        <p:nvSpPr>
          <p:cNvPr id="7" name="TextBox 6">
            <a:extLst>
              <a:ext uri="{FF2B5EF4-FFF2-40B4-BE49-F238E27FC236}">
                <a16:creationId xmlns:a16="http://schemas.microsoft.com/office/drawing/2014/main" id="{9303B5D2-4C21-121B-2014-E36B610C1E2E}"/>
              </a:ext>
            </a:extLst>
          </p:cNvPr>
          <p:cNvSpPr txBox="1"/>
          <p:nvPr/>
        </p:nvSpPr>
        <p:spPr>
          <a:xfrm>
            <a:off x="4397928" y="5910029"/>
            <a:ext cx="1109599" cy="400110"/>
          </a:xfrm>
          <a:prstGeom prst="rect">
            <a:avLst/>
          </a:prstGeom>
          <a:noFill/>
          <a:ln w="28575">
            <a:solidFill>
              <a:srgbClr val="FFB500"/>
            </a:solidFill>
          </a:ln>
        </p:spPr>
        <p:txBody>
          <a:bodyPr wrap="none" rtlCol="0">
            <a:spAutoFit/>
          </a:bodyPr>
          <a:lstStyle/>
          <a:p>
            <a:r>
              <a:rPr lang="en-RO" sz="2000" dirty="0">
                <a:latin typeface="Aptos" panose="020B0004020202020204" pitchFamily="34" charset="0"/>
              </a:rPr>
              <a:t>Sarmale</a:t>
            </a:r>
          </a:p>
        </p:txBody>
      </p:sp>
      <p:sp>
        <p:nvSpPr>
          <p:cNvPr id="8" name="Curved Up Arrow 7">
            <a:extLst>
              <a:ext uri="{FF2B5EF4-FFF2-40B4-BE49-F238E27FC236}">
                <a16:creationId xmlns:a16="http://schemas.microsoft.com/office/drawing/2014/main" id="{1F984950-78DF-F139-8E0F-7EF5E1DFE25E}"/>
              </a:ext>
            </a:extLst>
          </p:cNvPr>
          <p:cNvSpPr/>
          <p:nvPr/>
        </p:nvSpPr>
        <p:spPr>
          <a:xfrm rot="9445539">
            <a:off x="874239" y="2267626"/>
            <a:ext cx="2427984" cy="1078535"/>
          </a:xfrm>
          <a:prstGeom prst="curvedUpArrow">
            <a:avLst/>
          </a:prstGeom>
          <a:solidFill>
            <a:srgbClr val="FFB500"/>
          </a:solidFill>
          <a:ln>
            <a:solidFill>
              <a:srgbClr val="FFB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
        <p:nvSpPr>
          <p:cNvPr id="9" name="Curved Up Arrow 8">
            <a:extLst>
              <a:ext uri="{FF2B5EF4-FFF2-40B4-BE49-F238E27FC236}">
                <a16:creationId xmlns:a16="http://schemas.microsoft.com/office/drawing/2014/main" id="{FFB92DEA-0974-62DF-678D-C1D76BC29644}"/>
              </a:ext>
            </a:extLst>
          </p:cNvPr>
          <p:cNvSpPr/>
          <p:nvPr/>
        </p:nvSpPr>
        <p:spPr>
          <a:xfrm rot="9445539">
            <a:off x="4659151" y="4287053"/>
            <a:ext cx="2427984" cy="1078535"/>
          </a:xfrm>
          <a:prstGeom prst="curvedUpArrow">
            <a:avLst/>
          </a:prstGeom>
          <a:solidFill>
            <a:srgbClr val="FFB500"/>
          </a:solidFill>
          <a:ln>
            <a:solidFill>
              <a:srgbClr val="FFB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14189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6" presetClass="emph" presetSubtype="0" autoRev="1" fill="hold" grpId="1" nodeType="withEffect">
                                  <p:stCondLst>
                                    <p:cond delay="0"/>
                                  </p:stCondLst>
                                  <p:childTnLst>
                                    <p:animScale>
                                      <p:cBhvr>
                                        <p:cTn id="24" dur="2000" fill="hold"/>
                                        <p:tgtEl>
                                          <p:spTgt spid="4">
                                            <p:txEl>
                                              <p:pRg st="0" end="0"/>
                                            </p:txEl>
                                          </p:spTgt>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64CFDE-0303-EBAC-7A71-BC963DE51389}"/>
              </a:ext>
            </a:extLst>
          </p:cNvPr>
          <p:cNvSpPr txBox="1"/>
          <p:nvPr/>
        </p:nvSpPr>
        <p:spPr>
          <a:xfrm>
            <a:off x="331573" y="532475"/>
            <a:ext cx="3966463" cy="2482573"/>
          </a:xfrm>
          <a:prstGeom prst="rect">
            <a:avLst/>
          </a:prstGeom>
          <a:ln w="28575">
            <a:solidFill>
              <a:srgbClr val="FFB500"/>
            </a:solidFill>
          </a:ln>
        </p:spPr>
        <p:txBody>
          <a:bodyPr vert="horz" lIns="91440" tIns="45720" rIns="91440" bIns="45720" rtlCol="0" anchor="ctr">
            <a:normAutofit/>
          </a:bodyPr>
          <a:lstStyle/>
          <a:p>
            <a:pPr defTabSz="914400">
              <a:lnSpc>
                <a:spcPct val="90000"/>
              </a:lnSpc>
              <a:spcBef>
                <a:spcPct val="0"/>
              </a:spcBef>
              <a:spcAft>
                <a:spcPts val="600"/>
              </a:spcAft>
            </a:pPr>
            <a:r>
              <a:rPr lang="en-US" sz="3200" dirty="0">
                <a:effectLst/>
                <a:latin typeface="+mj-lt"/>
                <a:ea typeface="+mj-ea"/>
                <a:cs typeface="+mj-cs"/>
              </a:rPr>
              <a:t>The knowledge transfer is not unilateral.</a:t>
            </a:r>
          </a:p>
          <a:p>
            <a:pPr defTabSz="914400">
              <a:lnSpc>
                <a:spcPct val="90000"/>
              </a:lnSpc>
              <a:spcBef>
                <a:spcPct val="0"/>
              </a:spcBef>
              <a:spcAft>
                <a:spcPts val="600"/>
              </a:spcAft>
            </a:pPr>
            <a:r>
              <a:rPr lang="en-US" sz="3200" dirty="0">
                <a:latin typeface="+mj-lt"/>
                <a:ea typeface="+mj-ea"/>
                <a:cs typeface="+mj-cs"/>
              </a:rPr>
              <a:t>It has </a:t>
            </a:r>
            <a:r>
              <a:rPr lang="en-US" sz="3200" dirty="0">
                <a:effectLst/>
                <a:latin typeface="+mj-lt"/>
                <a:ea typeface="+mj-ea"/>
                <a:cs typeface="+mj-cs"/>
              </a:rPr>
              <a:t>never been.</a:t>
            </a:r>
            <a:endParaRPr lang="en-US" sz="3200" dirty="0">
              <a:latin typeface="+mj-lt"/>
              <a:ea typeface="+mj-ea"/>
              <a:cs typeface="+mj-cs"/>
            </a:endParaRPr>
          </a:p>
        </p:txBody>
      </p:sp>
      <p:pic>
        <p:nvPicPr>
          <p:cNvPr id="5" name="Picture 4" descr="A group of people in different poses&#10;&#10;Description automatically generated">
            <a:extLst>
              <a:ext uri="{FF2B5EF4-FFF2-40B4-BE49-F238E27FC236}">
                <a16:creationId xmlns:a16="http://schemas.microsoft.com/office/drawing/2014/main" id="{2D148B3B-B2E3-7D0B-EF41-3D640FEA23B9}"/>
              </a:ext>
            </a:extLst>
          </p:cNvPr>
          <p:cNvPicPr>
            <a:picLocks noChangeAspect="1"/>
          </p:cNvPicPr>
          <p:nvPr/>
        </p:nvPicPr>
        <p:blipFill>
          <a:blip r:embed="rId3"/>
          <a:srcRect t="18284" r="2" b="2"/>
          <a:stretch/>
        </p:blipFill>
        <p:spPr>
          <a:xfrm>
            <a:off x="4833966" y="1667930"/>
            <a:ext cx="6120000" cy="5001025"/>
          </a:xfrm>
          <a:prstGeom prst="rect">
            <a:avLst/>
          </a:prstGeom>
        </p:spPr>
      </p:pic>
      <p:sp>
        <p:nvSpPr>
          <p:cNvPr id="2" name="TextBox 1">
            <a:extLst>
              <a:ext uri="{FF2B5EF4-FFF2-40B4-BE49-F238E27FC236}">
                <a16:creationId xmlns:a16="http://schemas.microsoft.com/office/drawing/2014/main" id="{B01D5BC1-0965-CD81-8101-84255B10B858}"/>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Tree>
    <p:extLst>
      <p:ext uri="{BB962C8B-B14F-4D97-AF65-F5344CB8AC3E}">
        <p14:creationId xmlns:p14="http://schemas.microsoft.com/office/powerpoint/2010/main" val="3080871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3A689A-08BB-C1DC-7350-D57555F1D36F}"/>
              </a:ext>
            </a:extLst>
          </p:cNvPr>
          <p:cNvSpPr txBox="1"/>
          <p:nvPr/>
        </p:nvSpPr>
        <p:spPr>
          <a:xfrm>
            <a:off x="654908" y="628314"/>
            <a:ext cx="3126259" cy="1938992"/>
          </a:xfrm>
          <a:prstGeom prst="rect">
            <a:avLst/>
          </a:prstGeom>
          <a:noFill/>
          <a:ln w="28575">
            <a:solidFill>
              <a:srgbClr val="FFB500"/>
            </a:solidFill>
          </a:ln>
        </p:spPr>
        <p:txBody>
          <a:bodyPr wrap="square" rtlCol="0">
            <a:sp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”Tango is about feeling and sensitivity, otherwise you are just doing gymnastics</a:t>
            </a:r>
            <a:r>
              <a:rPr lang="en-RO" sz="2400" dirty="0">
                <a:latin typeface="Aptos" panose="020B0004020202020204" pitchFamily="34" charset="0"/>
                <a:ea typeface="Aptos" panose="020B0004020202020204" pitchFamily="34" charset="0"/>
                <a:cs typeface="Times New Roman" panose="02020603050405020304" pitchFamily="18" charset="0"/>
              </a:rPr>
              <a:t>”.</a:t>
            </a:r>
          </a:p>
          <a:p>
            <a:r>
              <a:rPr lang="en-RO" sz="2400" dirty="0">
                <a:latin typeface="Aptos" panose="020B0004020202020204" pitchFamily="34" charset="0"/>
                <a:cs typeface="Times New Roman" panose="02020603050405020304" pitchFamily="18" charset="0"/>
              </a:rPr>
              <a:t>(Angel Zotto)</a:t>
            </a:r>
            <a:endParaRPr lang="en-RO" sz="2400" dirty="0"/>
          </a:p>
        </p:txBody>
      </p:sp>
      <p:sp>
        <p:nvSpPr>
          <p:cNvPr id="5" name="TextBox 4">
            <a:extLst>
              <a:ext uri="{FF2B5EF4-FFF2-40B4-BE49-F238E27FC236}">
                <a16:creationId xmlns:a16="http://schemas.microsoft.com/office/drawing/2014/main" id="{B6182A8C-3DA7-EA4B-B48E-60D298BC8F6C}"/>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7" name="Picture 6" descr="A person and person dancing&#10;&#10;Description automatically generated">
            <a:extLst>
              <a:ext uri="{FF2B5EF4-FFF2-40B4-BE49-F238E27FC236}">
                <a16:creationId xmlns:a16="http://schemas.microsoft.com/office/drawing/2014/main" id="{DF58B377-6D35-E8D9-3FE2-FA874C3E0B00}"/>
              </a:ext>
            </a:extLst>
          </p:cNvPr>
          <p:cNvPicPr>
            <a:picLocks noChangeAspect="1"/>
          </p:cNvPicPr>
          <p:nvPr/>
        </p:nvPicPr>
        <p:blipFill>
          <a:blip r:embed="rId3"/>
          <a:stretch>
            <a:fillRect/>
          </a:stretch>
        </p:blipFill>
        <p:spPr>
          <a:xfrm>
            <a:off x="4816390" y="480033"/>
            <a:ext cx="6120000" cy="6120000"/>
          </a:xfrm>
          <a:prstGeom prst="rect">
            <a:avLst/>
          </a:prstGeom>
        </p:spPr>
      </p:pic>
    </p:spTree>
    <p:extLst>
      <p:ext uri="{BB962C8B-B14F-4D97-AF65-F5344CB8AC3E}">
        <p14:creationId xmlns:p14="http://schemas.microsoft.com/office/powerpoint/2010/main" val="141587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5DCB7-7F54-3202-33E1-0BDDD657C3D4}"/>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922DD41B-BDC7-706A-E214-69B639E32C1B}"/>
              </a:ext>
            </a:extLst>
          </p:cNvPr>
          <p:cNvSpPr txBox="1"/>
          <p:nvPr/>
        </p:nvSpPr>
        <p:spPr>
          <a:xfrm>
            <a:off x="864973" y="840260"/>
            <a:ext cx="1408669" cy="461665"/>
          </a:xfrm>
          <a:prstGeom prst="rect">
            <a:avLst/>
          </a:prstGeom>
          <a:noFill/>
        </p:spPr>
        <p:txBody>
          <a:bodyPr wrap="square" rtlCol="0">
            <a:spAutoFit/>
          </a:bodyPr>
          <a:lstStyle/>
          <a:p>
            <a:r>
              <a:rPr lang="en-US" sz="2400" dirty="0">
                <a:latin typeface="Aptos" panose="020B0004020202020204" pitchFamily="34" charset="0"/>
                <a:ea typeface="Aptos" panose="020B0004020202020204" pitchFamily="34" charset="0"/>
                <a:cs typeface="Times New Roman" panose="02020603050405020304" pitchFamily="18" charset="0"/>
              </a:rPr>
              <a:t>A </a:t>
            </a:r>
            <a:r>
              <a:rPr lang="en-US" sz="2400" dirty="0">
                <a:effectLst/>
                <a:latin typeface="Aptos" panose="020B0004020202020204" pitchFamily="34" charset="0"/>
                <a:ea typeface="Aptos" panose="020B0004020202020204" pitchFamily="34" charset="0"/>
                <a:cs typeface="Times New Roman" panose="02020603050405020304" pitchFamily="18" charset="0"/>
              </a:rPr>
              <a:t>Europe </a:t>
            </a:r>
            <a:endParaRPr lang="en-RO" sz="2400" dirty="0"/>
          </a:p>
        </p:txBody>
      </p:sp>
      <p:pic>
        <p:nvPicPr>
          <p:cNvPr id="6" name="Picture 5" descr="A map of europe with colorful lines&#10;&#10;Description automatically generated">
            <a:extLst>
              <a:ext uri="{FF2B5EF4-FFF2-40B4-BE49-F238E27FC236}">
                <a16:creationId xmlns:a16="http://schemas.microsoft.com/office/drawing/2014/main" id="{422DA545-FEF5-87FB-B328-ADA599B4554A}"/>
              </a:ext>
            </a:extLst>
          </p:cNvPr>
          <p:cNvPicPr>
            <a:picLocks noChangeAspect="1"/>
          </p:cNvPicPr>
          <p:nvPr/>
        </p:nvPicPr>
        <p:blipFill>
          <a:blip r:embed="rId3"/>
          <a:stretch>
            <a:fillRect/>
          </a:stretch>
        </p:blipFill>
        <p:spPr>
          <a:xfrm>
            <a:off x="4846267" y="661118"/>
            <a:ext cx="6120000" cy="6120000"/>
          </a:xfrm>
          <a:prstGeom prst="rect">
            <a:avLst/>
          </a:prstGeom>
        </p:spPr>
      </p:pic>
      <p:sp>
        <p:nvSpPr>
          <p:cNvPr id="8" name="TextBox 7">
            <a:extLst>
              <a:ext uri="{FF2B5EF4-FFF2-40B4-BE49-F238E27FC236}">
                <a16:creationId xmlns:a16="http://schemas.microsoft.com/office/drawing/2014/main" id="{DD3B092F-EBA5-2305-861C-FA0CF7A541DB}"/>
              </a:ext>
            </a:extLst>
          </p:cNvPr>
          <p:cNvSpPr txBox="1"/>
          <p:nvPr/>
        </p:nvSpPr>
        <p:spPr>
          <a:xfrm>
            <a:off x="864973" y="1319432"/>
            <a:ext cx="2326160" cy="461665"/>
          </a:xfrm>
          <a:prstGeom prst="rect">
            <a:avLst/>
          </a:prstGeom>
          <a:noFill/>
        </p:spPr>
        <p:txBody>
          <a:bodyPr wrap="square">
            <a:spAutoFit/>
          </a:bodyPr>
          <a:lstStyle/>
          <a:p>
            <a:r>
              <a:rPr lang="en-US" sz="2400" b="1" dirty="0">
                <a:solidFill>
                  <a:srgbClr val="FFB500"/>
                </a:solidFill>
                <a:effectLst/>
                <a:latin typeface="Aptos" panose="020B0004020202020204" pitchFamily="34" charset="0"/>
                <a:ea typeface="Aptos" panose="020B0004020202020204" pitchFamily="34" charset="0"/>
                <a:cs typeface="Times New Roman" panose="02020603050405020304" pitchFamily="18" charset="0"/>
              </a:rPr>
              <a:t>interconnected</a:t>
            </a:r>
            <a:r>
              <a:rPr lang="en-US" sz="1800" b="1" dirty="0">
                <a:solidFill>
                  <a:srgbClr val="FFB500"/>
                </a:solidFill>
                <a:effectLst/>
                <a:latin typeface="Aptos" panose="020B0004020202020204" pitchFamily="34" charset="0"/>
                <a:ea typeface="Aptos" panose="020B0004020202020204" pitchFamily="34" charset="0"/>
                <a:cs typeface="Times New Roman" panose="02020603050405020304" pitchFamily="18" charset="0"/>
              </a:rPr>
              <a:t> </a:t>
            </a:r>
            <a:endParaRPr lang="en-RO" b="1" dirty="0">
              <a:solidFill>
                <a:srgbClr val="FFB500"/>
              </a:solidFill>
            </a:endParaRPr>
          </a:p>
        </p:txBody>
      </p:sp>
      <p:sp>
        <p:nvSpPr>
          <p:cNvPr id="9" name="TextBox 8">
            <a:extLst>
              <a:ext uri="{FF2B5EF4-FFF2-40B4-BE49-F238E27FC236}">
                <a16:creationId xmlns:a16="http://schemas.microsoft.com/office/drawing/2014/main" id="{264C946D-5888-5FBE-A31D-C55693E5A95C}"/>
              </a:ext>
            </a:extLst>
          </p:cNvPr>
          <p:cNvSpPr txBox="1"/>
          <p:nvPr/>
        </p:nvSpPr>
        <p:spPr>
          <a:xfrm>
            <a:off x="864973" y="1798604"/>
            <a:ext cx="3900620" cy="461665"/>
          </a:xfrm>
          <a:prstGeom prst="rect">
            <a:avLst/>
          </a:prstGeom>
          <a:noFill/>
        </p:spPr>
        <p:txBody>
          <a:bodyPr wrap="none" rtlCol="0">
            <a:sp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in as many ways as possible</a:t>
            </a:r>
            <a:endParaRPr lang="en-RO" sz="2400" dirty="0"/>
          </a:p>
        </p:txBody>
      </p:sp>
    </p:spTree>
    <p:extLst>
      <p:ext uri="{BB962C8B-B14F-4D97-AF65-F5344CB8AC3E}">
        <p14:creationId xmlns:p14="http://schemas.microsoft.com/office/powerpoint/2010/main" val="258222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0" nodeType="clickEffect">
                                  <p:stCondLst>
                                    <p:cond delay="0"/>
                                  </p:stCondLst>
                                  <p:childTnLst>
                                    <p:animScale>
                                      <p:cBhvr>
                                        <p:cTn id="6" dur="2000" fill="hold"/>
                                        <p:tgtEl>
                                          <p:spTgt spid="8"/>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328B5D-FC28-F897-BF92-DDE9D81D1D33}"/>
              </a:ext>
            </a:extLst>
          </p:cNvPr>
          <p:cNvSpPr txBox="1"/>
          <p:nvPr/>
        </p:nvSpPr>
        <p:spPr>
          <a:xfrm>
            <a:off x="777401" y="741942"/>
            <a:ext cx="3218382" cy="584775"/>
          </a:xfrm>
          <a:prstGeom prst="rect">
            <a:avLst/>
          </a:prstGeom>
          <a:noFill/>
          <a:ln w="28575">
            <a:solidFill>
              <a:srgbClr val="FFB500"/>
            </a:solidFill>
          </a:ln>
        </p:spPr>
        <p:txBody>
          <a:bodyPr wrap="none" rtlCol="0">
            <a:spAutoFit/>
          </a:bodyPr>
          <a:lstStyle/>
          <a:p>
            <a:r>
              <a:rPr lang="en-RO" sz="3200" dirty="0"/>
              <a:t>It takes a village….</a:t>
            </a:r>
          </a:p>
        </p:txBody>
      </p:sp>
      <p:sp>
        <p:nvSpPr>
          <p:cNvPr id="4" name="TextBox 3">
            <a:extLst>
              <a:ext uri="{FF2B5EF4-FFF2-40B4-BE49-F238E27FC236}">
                <a16:creationId xmlns:a16="http://schemas.microsoft.com/office/drawing/2014/main" id="{B05170CA-7680-60B8-EBBF-DB0EF4DE7BA5}"/>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7" name="Picture 6" descr="A group of people dancing in a yard&#10;&#10;Description automatically generated">
            <a:extLst>
              <a:ext uri="{FF2B5EF4-FFF2-40B4-BE49-F238E27FC236}">
                <a16:creationId xmlns:a16="http://schemas.microsoft.com/office/drawing/2014/main" id="{C844FEEB-A040-AD06-4F76-B3B473A6BF1A}"/>
              </a:ext>
            </a:extLst>
          </p:cNvPr>
          <p:cNvPicPr>
            <a:picLocks noChangeAspect="1"/>
          </p:cNvPicPr>
          <p:nvPr/>
        </p:nvPicPr>
        <p:blipFill>
          <a:blip r:embed="rId3"/>
          <a:stretch>
            <a:fillRect/>
          </a:stretch>
        </p:blipFill>
        <p:spPr>
          <a:xfrm>
            <a:off x="4811968" y="670038"/>
            <a:ext cx="6120000" cy="6120000"/>
          </a:xfrm>
          <a:prstGeom prst="rect">
            <a:avLst/>
          </a:prstGeom>
        </p:spPr>
      </p:pic>
      <p:sp>
        <p:nvSpPr>
          <p:cNvPr id="3" name="TextBox 2">
            <a:extLst>
              <a:ext uri="{FF2B5EF4-FFF2-40B4-BE49-F238E27FC236}">
                <a16:creationId xmlns:a16="http://schemas.microsoft.com/office/drawing/2014/main" id="{D081498D-6110-EE09-E919-B3FFE0F36DA6}"/>
              </a:ext>
            </a:extLst>
          </p:cNvPr>
          <p:cNvSpPr txBox="1"/>
          <p:nvPr/>
        </p:nvSpPr>
        <p:spPr>
          <a:xfrm>
            <a:off x="7426411" y="6094197"/>
            <a:ext cx="3415055" cy="584775"/>
          </a:xfrm>
          <a:prstGeom prst="rect">
            <a:avLst/>
          </a:prstGeom>
          <a:noFill/>
        </p:spPr>
        <p:txBody>
          <a:bodyPr wrap="square" rtlCol="0">
            <a:spAutoFit/>
          </a:bodyPr>
          <a:lstStyle/>
          <a:p>
            <a:r>
              <a:rPr lang="en-GB" sz="3200" dirty="0">
                <a:solidFill>
                  <a:schemeClr val="bg1"/>
                </a:solidFill>
              </a:rPr>
              <a:t>…O</a:t>
            </a:r>
            <a:r>
              <a:rPr lang="en-RO" sz="3200" dirty="0">
                <a:solidFill>
                  <a:schemeClr val="bg1"/>
                </a:solidFill>
              </a:rPr>
              <a:t>r even a country</a:t>
            </a:r>
          </a:p>
        </p:txBody>
      </p:sp>
    </p:spTree>
    <p:extLst>
      <p:ext uri="{BB962C8B-B14F-4D97-AF65-F5344CB8AC3E}">
        <p14:creationId xmlns:p14="http://schemas.microsoft.com/office/powerpoint/2010/main" val="4157369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65F316-6C7C-16AD-1971-B399370370CE}"/>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5" name="Picture 4" descr="A group of people sitting at a table&#10;&#10;Description automatically generated">
            <a:extLst>
              <a:ext uri="{FF2B5EF4-FFF2-40B4-BE49-F238E27FC236}">
                <a16:creationId xmlns:a16="http://schemas.microsoft.com/office/drawing/2014/main" id="{97F4BAD3-B15A-5309-7D2D-A1C8225DA446}"/>
              </a:ext>
            </a:extLst>
          </p:cNvPr>
          <p:cNvPicPr>
            <a:picLocks noChangeAspect="1"/>
          </p:cNvPicPr>
          <p:nvPr/>
        </p:nvPicPr>
        <p:blipFill>
          <a:blip r:embed="rId3"/>
          <a:stretch>
            <a:fillRect/>
          </a:stretch>
        </p:blipFill>
        <p:spPr>
          <a:xfrm>
            <a:off x="47243" y="517440"/>
            <a:ext cx="3739978" cy="2804984"/>
          </a:xfrm>
          <a:prstGeom prst="rect">
            <a:avLst/>
          </a:prstGeom>
        </p:spPr>
      </p:pic>
      <p:pic>
        <p:nvPicPr>
          <p:cNvPr id="7" name="Picture 6" descr="A waterfall in a rocky area&#10;&#10;Description automatically generated">
            <a:extLst>
              <a:ext uri="{FF2B5EF4-FFF2-40B4-BE49-F238E27FC236}">
                <a16:creationId xmlns:a16="http://schemas.microsoft.com/office/drawing/2014/main" id="{CBF14ACB-8724-C3A0-AA69-47BD20E39789}"/>
              </a:ext>
            </a:extLst>
          </p:cNvPr>
          <p:cNvPicPr>
            <a:picLocks noChangeAspect="1"/>
          </p:cNvPicPr>
          <p:nvPr/>
        </p:nvPicPr>
        <p:blipFill>
          <a:blip r:embed="rId4"/>
          <a:stretch>
            <a:fillRect/>
          </a:stretch>
        </p:blipFill>
        <p:spPr>
          <a:xfrm>
            <a:off x="3868340" y="71520"/>
            <a:ext cx="3738069" cy="2611865"/>
          </a:xfrm>
          <a:prstGeom prst="rect">
            <a:avLst/>
          </a:prstGeom>
        </p:spPr>
      </p:pic>
      <p:pic>
        <p:nvPicPr>
          <p:cNvPr id="13" name="Picture 12" descr="A sign in a grassy area&#10;&#10;Description automatically generated">
            <a:extLst>
              <a:ext uri="{FF2B5EF4-FFF2-40B4-BE49-F238E27FC236}">
                <a16:creationId xmlns:a16="http://schemas.microsoft.com/office/drawing/2014/main" id="{93400A78-8F4E-1043-720B-A0FC40BC1DC7}"/>
              </a:ext>
            </a:extLst>
          </p:cNvPr>
          <p:cNvPicPr>
            <a:picLocks noChangeAspect="1"/>
          </p:cNvPicPr>
          <p:nvPr/>
        </p:nvPicPr>
        <p:blipFill>
          <a:blip r:embed="rId5"/>
          <a:stretch>
            <a:fillRect/>
          </a:stretch>
        </p:blipFill>
        <p:spPr>
          <a:xfrm>
            <a:off x="4172262" y="2305431"/>
            <a:ext cx="3781393" cy="2836045"/>
          </a:xfrm>
          <a:prstGeom prst="rect">
            <a:avLst/>
          </a:prstGeom>
        </p:spPr>
      </p:pic>
      <p:pic>
        <p:nvPicPr>
          <p:cNvPr id="15" name="Picture 14" descr="A group of people standing on a field&#10;&#10;Description automatically generated">
            <a:extLst>
              <a:ext uri="{FF2B5EF4-FFF2-40B4-BE49-F238E27FC236}">
                <a16:creationId xmlns:a16="http://schemas.microsoft.com/office/drawing/2014/main" id="{D4C4D775-8C27-7336-6880-DF887C59185F}"/>
              </a:ext>
            </a:extLst>
          </p:cNvPr>
          <p:cNvPicPr>
            <a:picLocks noChangeAspect="1"/>
          </p:cNvPicPr>
          <p:nvPr/>
        </p:nvPicPr>
        <p:blipFill>
          <a:blip r:embed="rId6"/>
          <a:stretch>
            <a:fillRect/>
          </a:stretch>
        </p:blipFill>
        <p:spPr>
          <a:xfrm>
            <a:off x="3840" y="2434752"/>
            <a:ext cx="4654001" cy="3490501"/>
          </a:xfrm>
          <a:prstGeom prst="rect">
            <a:avLst/>
          </a:prstGeom>
        </p:spPr>
      </p:pic>
      <p:pic>
        <p:nvPicPr>
          <p:cNvPr id="21" name="Picture 20" descr="A person standing in a hallway&#10;&#10;Description automatically generated">
            <a:extLst>
              <a:ext uri="{FF2B5EF4-FFF2-40B4-BE49-F238E27FC236}">
                <a16:creationId xmlns:a16="http://schemas.microsoft.com/office/drawing/2014/main" id="{EDA48A46-E2B7-966C-25C3-634D5342380D}"/>
              </a:ext>
            </a:extLst>
          </p:cNvPr>
          <p:cNvPicPr>
            <a:picLocks noChangeAspect="1"/>
          </p:cNvPicPr>
          <p:nvPr/>
        </p:nvPicPr>
        <p:blipFill>
          <a:blip r:embed="rId7"/>
          <a:stretch>
            <a:fillRect/>
          </a:stretch>
        </p:blipFill>
        <p:spPr>
          <a:xfrm>
            <a:off x="3436391" y="1936873"/>
            <a:ext cx="3671079" cy="4894772"/>
          </a:xfrm>
          <a:prstGeom prst="rect">
            <a:avLst/>
          </a:prstGeom>
        </p:spPr>
      </p:pic>
      <p:pic>
        <p:nvPicPr>
          <p:cNvPr id="23" name="Picture 22" descr="A person speaking into a microphone&#10;&#10;Description automatically generated">
            <a:extLst>
              <a:ext uri="{FF2B5EF4-FFF2-40B4-BE49-F238E27FC236}">
                <a16:creationId xmlns:a16="http://schemas.microsoft.com/office/drawing/2014/main" id="{2D52E88D-7642-9668-A0CF-D5B8AF504AF0}"/>
              </a:ext>
            </a:extLst>
          </p:cNvPr>
          <p:cNvPicPr>
            <a:picLocks noChangeAspect="1"/>
          </p:cNvPicPr>
          <p:nvPr/>
        </p:nvPicPr>
        <p:blipFill>
          <a:blip r:embed="rId8"/>
          <a:stretch>
            <a:fillRect/>
          </a:stretch>
        </p:blipFill>
        <p:spPr>
          <a:xfrm>
            <a:off x="7928542" y="2119183"/>
            <a:ext cx="3442386" cy="4589848"/>
          </a:xfrm>
          <a:prstGeom prst="rect">
            <a:avLst/>
          </a:prstGeom>
        </p:spPr>
      </p:pic>
      <p:pic>
        <p:nvPicPr>
          <p:cNvPr id="25" name="Picture 24" descr="A couple of girls kicking a football ball&#10;&#10;Description automatically generated">
            <a:extLst>
              <a:ext uri="{FF2B5EF4-FFF2-40B4-BE49-F238E27FC236}">
                <a16:creationId xmlns:a16="http://schemas.microsoft.com/office/drawing/2014/main" id="{6F9954C7-A3A8-8D1F-0608-C35187D354CF}"/>
              </a:ext>
            </a:extLst>
          </p:cNvPr>
          <p:cNvPicPr>
            <a:picLocks noChangeAspect="1"/>
          </p:cNvPicPr>
          <p:nvPr/>
        </p:nvPicPr>
        <p:blipFill>
          <a:blip r:embed="rId9"/>
          <a:stretch>
            <a:fillRect/>
          </a:stretch>
        </p:blipFill>
        <p:spPr>
          <a:xfrm>
            <a:off x="-6984" y="3338048"/>
            <a:ext cx="4624663" cy="3464056"/>
          </a:xfrm>
          <a:prstGeom prst="rect">
            <a:avLst/>
          </a:prstGeom>
        </p:spPr>
      </p:pic>
      <p:pic>
        <p:nvPicPr>
          <p:cNvPr id="19" name="Picture 18" descr="A group of women's football players on a field&#10;&#10;Description automatically generated">
            <a:extLst>
              <a:ext uri="{FF2B5EF4-FFF2-40B4-BE49-F238E27FC236}">
                <a16:creationId xmlns:a16="http://schemas.microsoft.com/office/drawing/2014/main" id="{C23DA084-B8AC-47DA-C1AD-CAA4EB34B746}"/>
              </a:ext>
            </a:extLst>
          </p:cNvPr>
          <p:cNvPicPr>
            <a:picLocks noChangeAspect="1"/>
          </p:cNvPicPr>
          <p:nvPr/>
        </p:nvPicPr>
        <p:blipFill>
          <a:blip r:embed="rId10"/>
          <a:stretch>
            <a:fillRect/>
          </a:stretch>
        </p:blipFill>
        <p:spPr>
          <a:xfrm rot="5400000">
            <a:off x="7587261" y="135713"/>
            <a:ext cx="3514693" cy="3243270"/>
          </a:xfrm>
          <a:prstGeom prst="rect">
            <a:avLst/>
          </a:prstGeom>
        </p:spPr>
      </p:pic>
      <p:pic>
        <p:nvPicPr>
          <p:cNvPr id="27" name="Picture 26" descr="A child kicking football balls on a field&#10;&#10;Description automatically generated">
            <a:extLst>
              <a:ext uri="{FF2B5EF4-FFF2-40B4-BE49-F238E27FC236}">
                <a16:creationId xmlns:a16="http://schemas.microsoft.com/office/drawing/2014/main" id="{E9ECD7C3-1280-9EDA-F0E0-7D612D8D97D3}"/>
              </a:ext>
            </a:extLst>
          </p:cNvPr>
          <p:cNvPicPr>
            <a:picLocks noChangeAspect="1"/>
          </p:cNvPicPr>
          <p:nvPr/>
        </p:nvPicPr>
        <p:blipFill>
          <a:blip r:embed="rId11"/>
          <a:stretch>
            <a:fillRect/>
          </a:stretch>
        </p:blipFill>
        <p:spPr>
          <a:xfrm>
            <a:off x="6535073" y="3246689"/>
            <a:ext cx="4368238" cy="3277628"/>
          </a:xfrm>
          <a:prstGeom prst="rect">
            <a:avLst/>
          </a:prstGeom>
        </p:spPr>
      </p:pic>
      <p:pic>
        <p:nvPicPr>
          <p:cNvPr id="40" name="Picture 39" descr="A person in a black sweater&#10;&#10;Description automatically generated">
            <a:extLst>
              <a:ext uri="{FF2B5EF4-FFF2-40B4-BE49-F238E27FC236}">
                <a16:creationId xmlns:a16="http://schemas.microsoft.com/office/drawing/2014/main" id="{E35651CB-91B1-5990-3935-C3359B721FA7}"/>
              </a:ext>
            </a:extLst>
          </p:cNvPr>
          <p:cNvPicPr>
            <a:picLocks noChangeAspect="1"/>
          </p:cNvPicPr>
          <p:nvPr/>
        </p:nvPicPr>
        <p:blipFill>
          <a:blip r:embed="rId12"/>
          <a:stretch>
            <a:fillRect/>
          </a:stretch>
        </p:blipFill>
        <p:spPr>
          <a:xfrm>
            <a:off x="3217225" y="38168"/>
            <a:ext cx="3798972" cy="5696465"/>
          </a:xfrm>
          <a:prstGeom prst="rect">
            <a:avLst/>
          </a:prstGeom>
        </p:spPr>
      </p:pic>
      <p:pic>
        <p:nvPicPr>
          <p:cNvPr id="36" name="Picture 35" descr="A person sitting at a table&#10;&#10;Description automatically generated">
            <a:extLst>
              <a:ext uri="{FF2B5EF4-FFF2-40B4-BE49-F238E27FC236}">
                <a16:creationId xmlns:a16="http://schemas.microsoft.com/office/drawing/2014/main" id="{A318C1D4-8D7E-13FB-5ECB-B7AEFCF2D649}"/>
              </a:ext>
            </a:extLst>
          </p:cNvPr>
          <p:cNvPicPr>
            <a:picLocks noChangeAspect="1"/>
          </p:cNvPicPr>
          <p:nvPr/>
        </p:nvPicPr>
        <p:blipFill>
          <a:blip r:embed="rId13"/>
          <a:stretch>
            <a:fillRect/>
          </a:stretch>
        </p:blipFill>
        <p:spPr>
          <a:xfrm>
            <a:off x="5987687" y="2713610"/>
            <a:ext cx="5090740" cy="4124862"/>
          </a:xfrm>
          <a:prstGeom prst="rect">
            <a:avLst/>
          </a:prstGeom>
        </p:spPr>
      </p:pic>
      <p:pic>
        <p:nvPicPr>
          <p:cNvPr id="38" name="Picture 37" descr="A person with a ponytail wearing earrings&#10;&#10;Description automatically generated">
            <a:extLst>
              <a:ext uri="{FF2B5EF4-FFF2-40B4-BE49-F238E27FC236}">
                <a16:creationId xmlns:a16="http://schemas.microsoft.com/office/drawing/2014/main" id="{12C3A892-1B5A-D24D-0FDC-6868089D9016}"/>
              </a:ext>
            </a:extLst>
          </p:cNvPr>
          <p:cNvPicPr>
            <a:picLocks noChangeAspect="1"/>
          </p:cNvPicPr>
          <p:nvPr/>
        </p:nvPicPr>
        <p:blipFill>
          <a:blip r:embed="rId14"/>
          <a:stretch>
            <a:fillRect/>
          </a:stretch>
        </p:blipFill>
        <p:spPr>
          <a:xfrm>
            <a:off x="1437501" y="1738406"/>
            <a:ext cx="3566477" cy="4786464"/>
          </a:xfrm>
          <a:prstGeom prst="rect">
            <a:avLst/>
          </a:prstGeom>
        </p:spPr>
      </p:pic>
      <p:pic>
        <p:nvPicPr>
          <p:cNvPr id="33" name="Picture 32" descr="A person smiling at camera&#10;&#10;Description automatically generated">
            <a:extLst>
              <a:ext uri="{FF2B5EF4-FFF2-40B4-BE49-F238E27FC236}">
                <a16:creationId xmlns:a16="http://schemas.microsoft.com/office/drawing/2014/main" id="{CD09FDE5-C0B1-C570-9078-4603F7344BDE}"/>
              </a:ext>
            </a:extLst>
          </p:cNvPr>
          <p:cNvPicPr>
            <a:picLocks noChangeAspect="1"/>
          </p:cNvPicPr>
          <p:nvPr/>
        </p:nvPicPr>
        <p:blipFill>
          <a:blip r:embed="rId15"/>
          <a:stretch>
            <a:fillRect/>
          </a:stretch>
        </p:blipFill>
        <p:spPr>
          <a:xfrm>
            <a:off x="374201" y="40401"/>
            <a:ext cx="3274359" cy="3864334"/>
          </a:xfrm>
          <a:prstGeom prst="rect">
            <a:avLst/>
          </a:prstGeom>
        </p:spPr>
      </p:pic>
      <p:pic>
        <p:nvPicPr>
          <p:cNvPr id="4" name="Picture 3" descr="A person with long hair smiling&#10;&#10;Description automatically generated">
            <a:extLst>
              <a:ext uri="{FF2B5EF4-FFF2-40B4-BE49-F238E27FC236}">
                <a16:creationId xmlns:a16="http://schemas.microsoft.com/office/drawing/2014/main" id="{0590653B-6479-66F6-3E19-E38BE4D44F8F}"/>
              </a:ext>
            </a:extLst>
          </p:cNvPr>
          <p:cNvPicPr>
            <a:picLocks noChangeAspect="1"/>
          </p:cNvPicPr>
          <p:nvPr/>
        </p:nvPicPr>
        <p:blipFill>
          <a:blip r:embed="rId16"/>
          <a:stretch>
            <a:fillRect/>
          </a:stretch>
        </p:blipFill>
        <p:spPr>
          <a:xfrm>
            <a:off x="6199856" y="71520"/>
            <a:ext cx="4899259" cy="6637511"/>
          </a:xfrm>
          <a:prstGeom prst="rect">
            <a:avLst/>
          </a:prstGeom>
        </p:spPr>
      </p:pic>
      <p:pic>
        <p:nvPicPr>
          <p:cNvPr id="31" name="Picture 30" descr="A group of people high fiving&#10;&#10;Description automatically generated">
            <a:extLst>
              <a:ext uri="{FF2B5EF4-FFF2-40B4-BE49-F238E27FC236}">
                <a16:creationId xmlns:a16="http://schemas.microsoft.com/office/drawing/2014/main" id="{2530A846-A21D-01CC-A66E-F9958137677B}"/>
              </a:ext>
            </a:extLst>
          </p:cNvPr>
          <p:cNvPicPr>
            <a:picLocks noChangeAspect="1"/>
          </p:cNvPicPr>
          <p:nvPr/>
        </p:nvPicPr>
        <p:blipFill>
          <a:blip r:embed="rId17"/>
          <a:stretch>
            <a:fillRect/>
          </a:stretch>
        </p:blipFill>
        <p:spPr>
          <a:xfrm>
            <a:off x="47244" y="0"/>
            <a:ext cx="11323684" cy="6799597"/>
          </a:xfrm>
          <a:prstGeom prst="rect">
            <a:avLst/>
          </a:prstGeom>
        </p:spPr>
      </p:pic>
      <p:sp>
        <p:nvSpPr>
          <p:cNvPr id="34" name="TextBox 33">
            <a:extLst>
              <a:ext uri="{FF2B5EF4-FFF2-40B4-BE49-F238E27FC236}">
                <a16:creationId xmlns:a16="http://schemas.microsoft.com/office/drawing/2014/main" id="{60BD04ED-52C0-2767-14A2-26657713CFD9}"/>
              </a:ext>
            </a:extLst>
          </p:cNvPr>
          <p:cNvSpPr txBox="1"/>
          <p:nvPr/>
        </p:nvSpPr>
        <p:spPr>
          <a:xfrm>
            <a:off x="3295122" y="224709"/>
            <a:ext cx="5385129" cy="646331"/>
          </a:xfrm>
          <a:prstGeom prst="rect">
            <a:avLst/>
          </a:prstGeom>
          <a:noFill/>
        </p:spPr>
        <p:txBody>
          <a:bodyPr wrap="none" rtlCol="0">
            <a:spAutoFit/>
          </a:bodyPr>
          <a:lstStyle/>
          <a:p>
            <a:r>
              <a:rPr lang="en-RO" sz="3600" b="1" dirty="0">
                <a:solidFill>
                  <a:srgbClr val="FFB500"/>
                </a:solidFill>
                <a:latin typeface="Aptos" panose="020B0004020202020204" pitchFamily="34" charset="0"/>
              </a:rPr>
              <a:t>It’s always about people!</a:t>
            </a:r>
          </a:p>
        </p:txBody>
      </p:sp>
    </p:spTree>
    <p:extLst>
      <p:ext uri="{BB962C8B-B14F-4D97-AF65-F5344CB8AC3E}">
        <p14:creationId xmlns:p14="http://schemas.microsoft.com/office/powerpoint/2010/main" val="292051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27"/>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40"/>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nodeType="afterEffect">
                                  <p:stCondLst>
                                    <p:cond delay="10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nodeType="afterEffect">
                                  <p:stCondLst>
                                    <p:cond delay="1000"/>
                                  </p:stCondLst>
                                  <p:childTnLst>
                                    <p:set>
                                      <p:cBhvr>
                                        <p:cTn id="45" dur="1" fill="hold">
                                          <p:stCondLst>
                                            <p:cond delay="0"/>
                                          </p:stCondLst>
                                        </p:cTn>
                                        <p:tgtEl>
                                          <p:spTgt spid="4"/>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nodeType="afterEffect">
                                  <p:stCondLst>
                                    <p:cond delay="10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grpId="0" nodeType="afterEffect">
                                  <p:stCondLst>
                                    <p:cond delay="1000"/>
                                  </p:stCondLst>
                                  <p:childTnLst>
                                    <p:set>
                                      <p:cBhvr>
                                        <p:cTn id="51" dur="1" fill="hold">
                                          <p:stCondLst>
                                            <p:cond delay="0"/>
                                          </p:stCondLst>
                                        </p:cTn>
                                        <p:tgtEl>
                                          <p:spTgt spid="34"/>
                                        </p:tgtEl>
                                        <p:attrNameLst>
                                          <p:attrName>style.visibility</p:attrName>
                                        </p:attrNameLst>
                                      </p:cBhvr>
                                      <p:to>
                                        <p:strVal val="visible"/>
                                      </p:to>
                                    </p:set>
                                  </p:childTnLst>
                                </p:cTn>
                              </p:par>
                            </p:childTnLst>
                          </p:cTn>
                        </p:par>
                        <p:par>
                          <p:cTn id="52" fill="hold">
                            <p:stCondLst>
                              <p:cond delay="15000"/>
                            </p:stCondLst>
                            <p:childTnLst>
                              <p:par>
                                <p:cTn id="53" presetID="6" presetClass="emph" presetSubtype="0" fill="hold" grpId="1" nodeType="afterEffect">
                                  <p:stCondLst>
                                    <p:cond delay="0"/>
                                  </p:stCondLst>
                                  <p:childTnLst>
                                    <p:animScale>
                                      <p:cBhvr>
                                        <p:cTn id="54" dur="2000" fill="hold"/>
                                        <p:tgtEl>
                                          <p:spTgt spid="34"/>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8CFAE04-18DF-CB52-16FF-758382861118}"/>
              </a:ext>
            </a:extLst>
          </p:cNvPr>
          <p:cNvSpPr txBox="1"/>
          <p:nvPr/>
        </p:nvSpPr>
        <p:spPr>
          <a:xfrm>
            <a:off x="8079563" y="0"/>
            <a:ext cx="373846" cy="274562"/>
          </a:xfrm>
          <a:prstGeom prst="rect">
            <a:avLst/>
          </a:prstGeom>
          <a:solidFill>
            <a:schemeClr val="bg1"/>
          </a:solidFill>
        </p:spPr>
        <p:txBody>
          <a:bodyPr wrap="square" rtlCol="0">
            <a:spAutoFit/>
          </a:bodyPr>
          <a:lstStyle/>
          <a:p>
            <a:endParaRPr lang="en-RO" sz="1184" dirty="0"/>
          </a:p>
        </p:txBody>
      </p:sp>
      <p:sp>
        <p:nvSpPr>
          <p:cNvPr id="4" name="TextBox 3">
            <a:extLst>
              <a:ext uri="{FF2B5EF4-FFF2-40B4-BE49-F238E27FC236}">
                <a16:creationId xmlns:a16="http://schemas.microsoft.com/office/drawing/2014/main" id="{74BCA54B-8F5E-83A2-163E-15DAD893BA1D}"/>
              </a:ext>
            </a:extLst>
          </p:cNvPr>
          <p:cNvSpPr txBox="1"/>
          <p:nvPr/>
        </p:nvSpPr>
        <p:spPr>
          <a:xfrm>
            <a:off x="4333606" y="6507191"/>
            <a:ext cx="4136318" cy="277640"/>
          </a:xfrm>
          <a:prstGeom prst="rect">
            <a:avLst/>
          </a:prstGeom>
          <a:noFill/>
        </p:spPr>
        <p:txBody>
          <a:bodyPr wrap="square" rtlCol="0">
            <a:spAutoFit/>
          </a:bodyPr>
          <a:lstStyle/>
          <a:p>
            <a:r>
              <a:rPr lang="en-RO" sz="1184" dirty="0">
                <a:solidFill>
                  <a:srgbClr val="FFB500"/>
                </a:solidFill>
              </a:rPr>
              <a:t> I</a:t>
            </a:r>
            <a:r>
              <a:rPr lang="en-RO" sz="1204" dirty="0">
                <a:solidFill>
                  <a:srgbClr val="FFB500"/>
                </a:solidFill>
              </a:rPr>
              <a:t>T TAKES TWO TO TANGO 2024 - Romania</a:t>
            </a:r>
          </a:p>
        </p:txBody>
      </p:sp>
      <p:pic>
        <p:nvPicPr>
          <p:cNvPr id="2" name="Picture 1" descr="A river running through a valley with statues of animals&#10;&#10;Description automatically generated">
            <a:extLst>
              <a:ext uri="{FF2B5EF4-FFF2-40B4-BE49-F238E27FC236}">
                <a16:creationId xmlns:a16="http://schemas.microsoft.com/office/drawing/2014/main" id="{8CF65C41-7CA4-E455-1C6A-A3C2B251993D}"/>
              </a:ext>
            </a:extLst>
          </p:cNvPr>
          <p:cNvPicPr>
            <a:picLocks noChangeAspect="1"/>
          </p:cNvPicPr>
          <p:nvPr/>
        </p:nvPicPr>
        <p:blipFill>
          <a:blip r:embed="rId3"/>
          <a:stretch>
            <a:fillRect/>
          </a:stretch>
        </p:blipFill>
        <p:spPr>
          <a:xfrm>
            <a:off x="2296575" y="358427"/>
            <a:ext cx="7598850" cy="6141146"/>
          </a:xfrm>
          <a:prstGeom prst="rect">
            <a:avLst/>
          </a:prstGeom>
        </p:spPr>
      </p:pic>
      <p:pic>
        <p:nvPicPr>
          <p:cNvPr id="10" name="Picture 9" descr="A dragon and a castle&#10;&#10;Description automatically generated">
            <a:extLst>
              <a:ext uri="{FF2B5EF4-FFF2-40B4-BE49-F238E27FC236}">
                <a16:creationId xmlns:a16="http://schemas.microsoft.com/office/drawing/2014/main" id="{AA586DD6-54D5-A08E-6E5B-17806F7B16DD}"/>
              </a:ext>
            </a:extLst>
          </p:cNvPr>
          <p:cNvPicPr>
            <a:picLocks noChangeAspect="1"/>
          </p:cNvPicPr>
          <p:nvPr/>
        </p:nvPicPr>
        <p:blipFill>
          <a:blip r:embed="rId4"/>
          <a:stretch>
            <a:fillRect/>
          </a:stretch>
        </p:blipFill>
        <p:spPr>
          <a:xfrm>
            <a:off x="2296576" y="350809"/>
            <a:ext cx="7598850" cy="6141146"/>
          </a:xfrm>
          <a:prstGeom prst="rect">
            <a:avLst/>
          </a:prstGeom>
          <a:solidFill>
            <a:schemeClr val="bg1">
              <a:alpha val="52966"/>
            </a:schemeClr>
          </a:solidFill>
        </p:spPr>
      </p:pic>
      <p:sp>
        <p:nvSpPr>
          <p:cNvPr id="5" name="TextBox 4">
            <a:extLst>
              <a:ext uri="{FF2B5EF4-FFF2-40B4-BE49-F238E27FC236}">
                <a16:creationId xmlns:a16="http://schemas.microsoft.com/office/drawing/2014/main" id="{A20E9973-CFA9-F105-21DF-9A9932D6E436}"/>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pic>
        <p:nvPicPr>
          <p:cNvPr id="6" name="Picture 5" descr="A close-up of a document&#10;&#10;Description automatically generated">
            <a:extLst>
              <a:ext uri="{FF2B5EF4-FFF2-40B4-BE49-F238E27FC236}">
                <a16:creationId xmlns:a16="http://schemas.microsoft.com/office/drawing/2014/main" id="{5E6D2875-56FE-3790-8052-29BCEDDEC8EA}"/>
              </a:ext>
            </a:extLst>
          </p:cNvPr>
          <p:cNvPicPr>
            <a:picLocks noChangeAspect="1"/>
          </p:cNvPicPr>
          <p:nvPr/>
        </p:nvPicPr>
        <p:blipFill>
          <a:blip r:embed="rId5"/>
          <a:stretch>
            <a:fillRect/>
          </a:stretch>
        </p:blipFill>
        <p:spPr>
          <a:xfrm rot="19172169">
            <a:off x="1241851" y="458545"/>
            <a:ext cx="3267553" cy="5031453"/>
          </a:xfrm>
          <a:prstGeom prst="rect">
            <a:avLst/>
          </a:prstGeom>
        </p:spPr>
      </p:pic>
      <p:sp>
        <p:nvSpPr>
          <p:cNvPr id="7" name="TextBox 6">
            <a:extLst>
              <a:ext uri="{FF2B5EF4-FFF2-40B4-BE49-F238E27FC236}">
                <a16:creationId xmlns:a16="http://schemas.microsoft.com/office/drawing/2014/main" id="{EA7EFE6E-1EF5-4908-62EB-70632794F378}"/>
              </a:ext>
            </a:extLst>
          </p:cNvPr>
          <p:cNvSpPr txBox="1"/>
          <p:nvPr/>
        </p:nvSpPr>
        <p:spPr>
          <a:xfrm>
            <a:off x="76128" y="5287033"/>
            <a:ext cx="3215711" cy="830997"/>
          </a:xfrm>
          <a:prstGeom prst="rect">
            <a:avLst/>
          </a:prstGeom>
          <a:noFill/>
          <a:ln w="28575">
            <a:solidFill>
              <a:srgbClr val="FFB500"/>
            </a:solidFill>
          </a:ln>
        </p:spPr>
        <p:txBody>
          <a:bodyPr wrap="square" rtlCol="0">
            <a:spAutoFit/>
          </a:bodyPr>
          <a:lstStyle/>
          <a:p>
            <a:r>
              <a:rPr lang="en-RO" sz="2400" dirty="0">
                <a:solidFill>
                  <a:srgbClr val="FFB500"/>
                </a:solidFill>
                <a:latin typeface="Mystical Woods Rough Script" panose="020F0502020204030204" pitchFamily="34" charset="0"/>
                <a:cs typeface="Mystical Woods Rough Script" panose="020F0502020204030204" pitchFamily="34" charset="0"/>
              </a:rPr>
              <a:t>Vlad the Impaler’s</a:t>
            </a:r>
          </a:p>
          <a:p>
            <a:r>
              <a:rPr lang="en-RO" sz="2400" dirty="0">
                <a:solidFill>
                  <a:srgbClr val="FFB500"/>
                </a:solidFill>
                <a:latin typeface="Mystical Woods Rough Script" panose="020F0502020204030204" pitchFamily="34" charset="0"/>
                <a:cs typeface="Mystical Woods Rough Script" panose="020F0502020204030204" pitchFamily="34" charset="0"/>
              </a:rPr>
              <a:t> Seal</a:t>
            </a:r>
          </a:p>
        </p:txBody>
      </p:sp>
      <p:sp>
        <p:nvSpPr>
          <p:cNvPr id="11" name="Curved Up Arrow 10">
            <a:extLst>
              <a:ext uri="{FF2B5EF4-FFF2-40B4-BE49-F238E27FC236}">
                <a16:creationId xmlns:a16="http://schemas.microsoft.com/office/drawing/2014/main" id="{B5C7CA01-73AD-45E1-7E7F-3568432DB874}"/>
              </a:ext>
            </a:extLst>
          </p:cNvPr>
          <p:cNvSpPr/>
          <p:nvPr/>
        </p:nvSpPr>
        <p:spPr>
          <a:xfrm rot="9518023">
            <a:off x="1446393" y="4193145"/>
            <a:ext cx="2398528" cy="739442"/>
          </a:xfrm>
          <a:prstGeom prst="curvedUpArrow">
            <a:avLst/>
          </a:prstGeom>
          <a:solidFill>
            <a:srgbClr val="FFB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1537507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with red and blue lines&#10;&#10;Description automatically generated">
            <a:extLst>
              <a:ext uri="{FF2B5EF4-FFF2-40B4-BE49-F238E27FC236}">
                <a16:creationId xmlns:a16="http://schemas.microsoft.com/office/drawing/2014/main" id="{1C985C9B-70F7-9F5E-58CA-B2AEDBE80578}"/>
              </a:ext>
            </a:extLst>
          </p:cNvPr>
          <p:cNvPicPr>
            <a:picLocks noChangeAspect="1"/>
          </p:cNvPicPr>
          <p:nvPr/>
        </p:nvPicPr>
        <p:blipFill>
          <a:blip r:embed="rId3"/>
          <a:stretch>
            <a:fillRect/>
          </a:stretch>
        </p:blipFill>
        <p:spPr>
          <a:xfrm>
            <a:off x="4782066" y="580149"/>
            <a:ext cx="6120000" cy="5697702"/>
          </a:xfrm>
          <a:prstGeom prst="rect">
            <a:avLst/>
          </a:prstGeom>
        </p:spPr>
      </p:pic>
      <p:sp>
        <p:nvSpPr>
          <p:cNvPr id="3" name="TextBox 2">
            <a:extLst>
              <a:ext uri="{FF2B5EF4-FFF2-40B4-BE49-F238E27FC236}">
                <a16:creationId xmlns:a16="http://schemas.microsoft.com/office/drawing/2014/main" id="{39CD978B-3732-6E7A-FF24-347794F502A2}"/>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A4FD272F-44BD-FFBF-F9F5-AC3F823F13B3}"/>
              </a:ext>
            </a:extLst>
          </p:cNvPr>
          <p:cNvSpPr txBox="1"/>
          <p:nvPr/>
        </p:nvSpPr>
        <p:spPr>
          <a:xfrm>
            <a:off x="1182471" y="1742303"/>
            <a:ext cx="2601033" cy="1077218"/>
          </a:xfrm>
          <a:prstGeom prst="rect">
            <a:avLst/>
          </a:prstGeom>
          <a:noFill/>
          <a:ln w="28575">
            <a:solidFill>
              <a:srgbClr val="FFB500"/>
            </a:solidFill>
          </a:ln>
        </p:spPr>
        <p:txBody>
          <a:bodyPr wrap="none" rtlCol="0">
            <a:spAutoFit/>
          </a:bodyPr>
          <a:lstStyle/>
          <a:p>
            <a:r>
              <a:rPr lang="en-RO" sz="3200" dirty="0"/>
              <a:t>Is there power</a:t>
            </a:r>
          </a:p>
          <a:p>
            <a:r>
              <a:rPr lang="en-RO" sz="3200" dirty="0"/>
              <a:t> in numbers?</a:t>
            </a:r>
          </a:p>
        </p:txBody>
      </p:sp>
    </p:spTree>
    <p:extLst>
      <p:ext uri="{BB962C8B-B14F-4D97-AF65-F5344CB8AC3E}">
        <p14:creationId xmlns:p14="http://schemas.microsoft.com/office/powerpoint/2010/main" val="337416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with a line and a line&#10;&#10;Description automatically generated">
            <a:extLst>
              <a:ext uri="{FF2B5EF4-FFF2-40B4-BE49-F238E27FC236}">
                <a16:creationId xmlns:a16="http://schemas.microsoft.com/office/drawing/2014/main" id="{C7367772-52A3-688D-6DD2-7147150F6611}"/>
              </a:ext>
            </a:extLst>
          </p:cNvPr>
          <p:cNvPicPr>
            <a:picLocks noChangeAspect="1"/>
          </p:cNvPicPr>
          <p:nvPr/>
        </p:nvPicPr>
        <p:blipFill>
          <a:blip r:embed="rId3"/>
          <a:stretch>
            <a:fillRect/>
          </a:stretch>
        </p:blipFill>
        <p:spPr>
          <a:xfrm>
            <a:off x="4794422" y="938355"/>
            <a:ext cx="6120000" cy="4981289"/>
          </a:xfrm>
          <a:prstGeom prst="rect">
            <a:avLst/>
          </a:prstGeom>
        </p:spPr>
      </p:pic>
      <p:sp>
        <p:nvSpPr>
          <p:cNvPr id="3" name="TextBox 2">
            <a:extLst>
              <a:ext uri="{FF2B5EF4-FFF2-40B4-BE49-F238E27FC236}">
                <a16:creationId xmlns:a16="http://schemas.microsoft.com/office/drawing/2014/main" id="{BD0B22A4-6EA6-C4F6-88B6-C7B14130A5B7}"/>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9D8F9D63-A128-0FCD-02F6-CC537202BF8F}"/>
              </a:ext>
            </a:extLst>
          </p:cNvPr>
          <p:cNvSpPr txBox="1"/>
          <p:nvPr/>
        </p:nvSpPr>
        <p:spPr>
          <a:xfrm>
            <a:off x="753762" y="1890584"/>
            <a:ext cx="3286897" cy="1077218"/>
          </a:xfrm>
          <a:prstGeom prst="rect">
            <a:avLst/>
          </a:prstGeom>
          <a:noFill/>
          <a:ln w="28575">
            <a:solidFill>
              <a:srgbClr val="FFB500"/>
            </a:solidFill>
          </a:ln>
        </p:spPr>
        <p:txBody>
          <a:bodyPr wrap="square" rtlCol="0">
            <a:spAutoFit/>
          </a:bodyPr>
          <a:lstStyle/>
          <a:p>
            <a:r>
              <a:rPr lang="en-RO" sz="3200" dirty="0"/>
              <a:t>Do we trust </a:t>
            </a:r>
          </a:p>
          <a:p>
            <a:r>
              <a:rPr lang="en-RO" sz="3200" dirty="0"/>
              <a:t>each other?</a:t>
            </a:r>
          </a:p>
        </p:txBody>
      </p:sp>
    </p:spTree>
    <p:extLst>
      <p:ext uri="{BB962C8B-B14F-4D97-AF65-F5344CB8AC3E}">
        <p14:creationId xmlns:p14="http://schemas.microsoft.com/office/powerpoint/2010/main" val="109106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the number of women in parliament&#10;&#10;Description automatically generated">
            <a:extLst>
              <a:ext uri="{FF2B5EF4-FFF2-40B4-BE49-F238E27FC236}">
                <a16:creationId xmlns:a16="http://schemas.microsoft.com/office/drawing/2014/main" id="{E7592ED0-2F16-A493-C9F8-34A43F2714B2}"/>
              </a:ext>
            </a:extLst>
          </p:cNvPr>
          <p:cNvPicPr>
            <a:picLocks noChangeAspect="1"/>
          </p:cNvPicPr>
          <p:nvPr/>
        </p:nvPicPr>
        <p:blipFill>
          <a:blip r:embed="rId3"/>
          <a:stretch>
            <a:fillRect/>
          </a:stretch>
        </p:blipFill>
        <p:spPr>
          <a:xfrm>
            <a:off x="4685456" y="900170"/>
            <a:ext cx="6120000" cy="5057659"/>
          </a:xfrm>
          <a:prstGeom prst="rect">
            <a:avLst/>
          </a:prstGeom>
        </p:spPr>
      </p:pic>
      <p:sp>
        <p:nvSpPr>
          <p:cNvPr id="3" name="TextBox 2">
            <a:extLst>
              <a:ext uri="{FF2B5EF4-FFF2-40B4-BE49-F238E27FC236}">
                <a16:creationId xmlns:a16="http://schemas.microsoft.com/office/drawing/2014/main" id="{662E3E19-98EF-8831-13EE-F9440D884A1A}"/>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59268BE1-7577-DBF0-6458-4825E91EC77C}"/>
              </a:ext>
            </a:extLst>
          </p:cNvPr>
          <p:cNvSpPr txBox="1"/>
          <p:nvPr/>
        </p:nvSpPr>
        <p:spPr>
          <a:xfrm>
            <a:off x="741405" y="2199502"/>
            <a:ext cx="2718488" cy="1077218"/>
          </a:xfrm>
          <a:prstGeom prst="rect">
            <a:avLst/>
          </a:prstGeom>
          <a:noFill/>
          <a:ln w="28575">
            <a:solidFill>
              <a:srgbClr val="FFB500"/>
            </a:solidFill>
          </a:ln>
        </p:spPr>
        <p:txBody>
          <a:bodyPr wrap="square" rtlCol="0">
            <a:spAutoFit/>
          </a:bodyPr>
          <a:lstStyle/>
          <a:p>
            <a:r>
              <a:rPr lang="en-RO" sz="3200" dirty="0"/>
              <a:t>Where are </a:t>
            </a:r>
          </a:p>
          <a:p>
            <a:r>
              <a:rPr lang="en-RO" sz="3200" dirty="0"/>
              <a:t>the women?</a:t>
            </a:r>
          </a:p>
        </p:txBody>
      </p:sp>
    </p:spTree>
    <p:extLst>
      <p:ext uri="{BB962C8B-B14F-4D97-AF65-F5344CB8AC3E}">
        <p14:creationId xmlns:p14="http://schemas.microsoft.com/office/powerpoint/2010/main" val="2320702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AA4E06-8CFD-6E58-4BE7-8151747067A6}"/>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8A99D297-B725-8F04-7E23-9D6556B196C8}"/>
              </a:ext>
            </a:extLst>
          </p:cNvPr>
          <p:cNvSpPr txBox="1"/>
          <p:nvPr/>
        </p:nvSpPr>
        <p:spPr>
          <a:xfrm>
            <a:off x="1099751" y="1618735"/>
            <a:ext cx="8575590" cy="2123658"/>
          </a:xfrm>
          <a:prstGeom prst="rect">
            <a:avLst/>
          </a:prstGeom>
          <a:noFill/>
        </p:spPr>
        <p:txBody>
          <a:bodyPr wrap="square" rtlCol="0">
            <a:spAutoFit/>
          </a:bodyPr>
          <a:lstStyle/>
          <a:p>
            <a:r>
              <a:rPr lang="en-RO" sz="3200" dirty="0">
                <a:latin typeface="Aptos" panose="020B0004020202020204" pitchFamily="34" charset="0"/>
              </a:rPr>
              <a:t>Let’s compare some more!</a:t>
            </a:r>
          </a:p>
          <a:p>
            <a:endParaRPr lang="en-RO" sz="3200" dirty="0">
              <a:latin typeface="Aptos" panose="020B0004020202020204" pitchFamily="34" charset="0"/>
            </a:endParaRPr>
          </a:p>
          <a:p>
            <a:r>
              <a:rPr lang="en-US" sz="3200" dirty="0">
                <a:effectLst/>
                <a:latin typeface="Aptos" panose="020B0004020202020204" pitchFamily="34" charset="0"/>
                <a:ea typeface="Aptos" panose="020B0004020202020204" pitchFamily="34" charset="0"/>
                <a:cs typeface="Times New Roman" panose="02020603050405020304" pitchFamily="18" charset="0"/>
              </a:rPr>
              <a:t>Let’s take three different domains:</a:t>
            </a:r>
          </a:p>
          <a:p>
            <a:endParaRPr lang="en-US" dirty="0">
              <a:latin typeface="Aptos" panose="020B0004020202020204" pitchFamily="34" charset="0"/>
              <a:ea typeface="Aptos" panose="020B0004020202020204" pitchFamily="34" charset="0"/>
              <a:cs typeface="Times New Roman" panose="02020603050405020304" pitchFamily="18" charset="0"/>
            </a:endParaRPr>
          </a:p>
          <a:p>
            <a:endParaRPr lang="en-RO" dirty="0"/>
          </a:p>
        </p:txBody>
      </p:sp>
    </p:spTree>
    <p:extLst>
      <p:ext uri="{BB962C8B-B14F-4D97-AF65-F5344CB8AC3E}">
        <p14:creationId xmlns:p14="http://schemas.microsoft.com/office/powerpoint/2010/main" val="1680970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with a red line&#10;&#10;Description automatically generated">
            <a:extLst>
              <a:ext uri="{FF2B5EF4-FFF2-40B4-BE49-F238E27FC236}">
                <a16:creationId xmlns:a16="http://schemas.microsoft.com/office/drawing/2014/main" id="{AE9A9811-8B59-F083-0EFB-E9D29E3D5CA8}"/>
              </a:ext>
            </a:extLst>
          </p:cNvPr>
          <p:cNvPicPr>
            <a:picLocks noChangeAspect="1"/>
          </p:cNvPicPr>
          <p:nvPr/>
        </p:nvPicPr>
        <p:blipFill>
          <a:blip r:embed="rId3"/>
          <a:stretch>
            <a:fillRect/>
          </a:stretch>
        </p:blipFill>
        <p:spPr>
          <a:xfrm>
            <a:off x="4692057" y="753762"/>
            <a:ext cx="6133053" cy="5054400"/>
          </a:xfrm>
          <a:prstGeom prst="rect">
            <a:avLst/>
          </a:prstGeom>
        </p:spPr>
      </p:pic>
      <p:sp>
        <p:nvSpPr>
          <p:cNvPr id="3" name="TextBox 2">
            <a:extLst>
              <a:ext uri="{FF2B5EF4-FFF2-40B4-BE49-F238E27FC236}">
                <a16:creationId xmlns:a16="http://schemas.microsoft.com/office/drawing/2014/main" id="{70E51558-A43F-C701-1944-9FF2FCD43362}"/>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51A9B3C2-FFD1-86D0-EF68-41FA6E65489E}"/>
              </a:ext>
            </a:extLst>
          </p:cNvPr>
          <p:cNvSpPr txBox="1"/>
          <p:nvPr/>
        </p:nvSpPr>
        <p:spPr>
          <a:xfrm>
            <a:off x="222422" y="1458097"/>
            <a:ext cx="3814249" cy="461665"/>
          </a:xfrm>
          <a:prstGeom prst="rect">
            <a:avLst/>
          </a:prstGeom>
          <a:noFill/>
          <a:ln w="28575">
            <a:solidFill>
              <a:srgbClr val="FFB500"/>
            </a:solidFill>
          </a:ln>
        </p:spPr>
        <p:txBody>
          <a:bodyPr wrap="none" rtlCol="0">
            <a:spAutoFit/>
          </a:bodyPr>
          <a:lstStyle/>
          <a:p>
            <a:r>
              <a:rPr lang="en-US" sz="2400" dirty="0">
                <a:effectLst/>
                <a:latin typeface="Aptos" panose="020B0004020202020204" pitchFamily="34" charset="0"/>
                <a:ea typeface="Aptos" panose="020B0004020202020204" pitchFamily="34" charset="0"/>
                <a:cs typeface="Times New Roman" panose="02020603050405020304" pitchFamily="18" charset="0"/>
              </a:rPr>
              <a:t>Fiscal fraud and corruption </a:t>
            </a:r>
          </a:p>
        </p:txBody>
      </p:sp>
    </p:spTree>
    <p:extLst>
      <p:ext uri="{BB962C8B-B14F-4D97-AF65-F5344CB8AC3E}">
        <p14:creationId xmlns:p14="http://schemas.microsoft.com/office/powerpoint/2010/main" val="196732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number of data&#10;&#10;Description automatically generated with medium confidence">
            <a:extLst>
              <a:ext uri="{FF2B5EF4-FFF2-40B4-BE49-F238E27FC236}">
                <a16:creationId xmlns:a16="http://schemas.microsoft.com/office/drawing/2014/main" id="{2A852327-4B43-98CB-A5CE-E8C565A4333E}"/>
              </a:ext>
            </a:extLst>
          </p:cNvPr>
          <p:cNvPicPr>
            <a:picLocks noChangeAspect="1"/>
          </p:cNvPicPr>
          <p:nvPr/>
        </p:nvPicPr>
        <p:blipFill>
          <a:blip r:embed="rId3"/>
          <a:stretch>
            <a:fillRect/>
          </a:stretch>
        </p:blipFill>
        <p:spPr>
          <a:xfrm>
            <a:off x="1009542" y="934520"/>
            <a:ext cx="9813683" cy="5206789"/>
          </a:xfrm>
          <a:prstGeom prst="rect">
            <a:avLst/>
          </a:prstGeom>
        </p:spPr>
      </p:pic>
      <p:sp>
        <p:nvSpPr>
          <p:cNvPr id="3" name="TextBox 2">
            <a:extLst>
              <a:ext uri="{FF2B5EF4-FFF2-40B4-BE49-F238E27FC236}">
                <a16:creationId xmlns:a16="http://schemas.microsoft.com/office/drawing/2014/main" id="{6502CE12-CE4D-C980-8E5B-FC3EBE1CFE70}"/>
              </a:ext>
            </a:extLst>
          </p:cNvPr>
          <p:cNvSpPr txBox="1"/>
          <p:nvPr/>
        </p:nvSpPr>
        <p:spPr>
          <a:xfrm>
            <a:off x="11046941" y="0"/>
            <a:ext cx="1145059" cy="6858000"/>
          </a:xfrm>
          <a:prstGeom prst="rect">
            <a:avLst/>
          </a:prstGeom>
          <a:solidFill>
            <a:srgbClr val="FFC000"/>
          </a:solidFill>
          <a:ln>
            <a:solidFill>
              <a:srgbClr val="FFB500"/>
            </a:solidFill>
          </a:ln>
        </p:spPr>
        <p:txBody>
          <a:bodyPr wrap="square" rtlCol="0">
            <a:spAutoFit/>
          </a:bodyPr>
          <a:lstStyle/>
          <a:p>
            <a:endParaRPr lang="en-RO" dirty="0"/>
          </a:p>
        </p:txBody>
      </p:sp>
      <p:sp>
        <p:nvSpPr>
          <p:cNvPr id="4" name="TextBox 3">
            <a:extLst>
              <a:ext uri="{FF2B5EF4-FFF2-40B4-BE49-F238E27FC236}">
                <a16:creationId xmlns:a16="http://schemas.microsoft.com/office/drawing/2014/main" id="{FE9F0998-B523-B903-1BE1-0A96F747111B}"/>
              </a:ext>
            </a:extLst>
          </p:cNvPr>
          <p:cNvSpPr txBox="1"/>
          <p:nvPr/>
        </p:nvSpPr>
        <p:spPr>
          <a:xfrm>
            <a:off x="552721" y="565188"/>
            <a:ext cx="2296783" cy="461665"/>
          </a:xfrm>
          <a:prstGeom prst="rect">
            <a:avLst/>
          </a:prstGeom>
          <a:noFill/>
          <a:ln w="28575">
            <a:solidFill>
              <a:srgbClr val="FFB500"/>
            </a:solidFill>
          </a:ln>
        </p:spPr>
        <p:txBody>
          <a:bodyPr wrap="none" rtlCol="0">
            <a:spAutoFit/>
          </a:bodyPr>
          <a:lstStyle/>
          <a:p>
            <a:r>
              <a:rPr lang="en-US" sz="2400" dirty="0">
                <a:latin typeface="Aptos" panose="020B0004020202020204" pitchFamily="34" charset="0"/>
                <a:ea typeface="Aptos" panose="020B0004020202020204" pitchFamily="34" charset="0"/>
                <a:cs typeface="Times New Roman" panose="02020603050405020304" pitchFamily="18" charset="0"/>
              </a:rPr>
              <a:t>D</a:t>
            </a:r>
            <a:r>
              <a:rPr lang="en-US" sz="2400" dirty="0">
                <a:effectLst/>
                <a:latin typeface="Aptos" panose="020B0004020202020204" pitchFamily="34" charset="0"/>
                <a:ea typeface="Aptos" panose="020B0004020202020204" pitchFamily="34" charset="0"/>
                <a:cs typeface="Times New Roman" panose="02020603050405020304" pitchFamily="18" charset="0"/>
              </a:rPr>
              <a:t>igital archiving</a:t>
            </a:r>
          </a:p>
        </p:txBody>
      </p:sp>
    </p:spTree>
    <p:extLst>
      <p:ext uri="{BB962C8B-B14F-4D97-AF65-F5344CB8AC3E}">
        <p14:creationId xmlns:p14="http://schemas.microsoft.com/office/powerpoint/2010/main" val="288080629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1825</TotalTime>
  <Words>2363</Words>
  <Application>Microsoft Macintosh PowerPoint</Application>
  <PresentationFormat>Widescreen</PresentationFormat>
  <Paragraphs>141</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Calibri</vt:lpstr>
      <vt:lpstr>Calibri Light</vt:lpstr>
      <vt:lpstr>Mystical Woods Rough Script</vt:lpstr>
      <vt:lpstr>Segoe UI</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Ioana Avadani</dc:creator>
  <cp:lastModifiedBy>Ioana Avadani</cp:lastModifiedBy>
  <cp:revision>27</cp:revision>
  <dcterms:created xsi:type="dcterms:W3CDTF">2024-12-01T14:40:07Z</dcterms:created>
  <dcterms:modified xsi:type="dcterms:W3CDTF">2024-12-03T07:29:01Z</dcterms:modified>
</cp:coreProperties>
</file>